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>
  <p:sldMasterIdLst>
    <p:sldMasterId id="2147483717" r:id="rId1"/>
  </p:sldMasterIdLst>
  <p:notesMasterIdLst>
    <p:notesMasterId r:id="rId3"/>
  </p:notesMasterIdLst>
  <p:sldIdLst>
    <p:sldId id="3167" r:id="rId2"/>
  </p:sldIdLst>
  <p:sldSz cx="9144000" cy="6858000" type="screen4x3"/>
  <p:notesSz cx="6735763" cy="9869488"/>
  <p:defaultTextStyle>
    <a:defPPr>
      <a:defRPr lang="ja-JP"/>
    </a:defPPr>
    <a:lvl1pPr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914400" rtl="0" eaLnBrk="1" latinLnBrk="0" hangingPunct="1"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6pPr>
    <a:lvl7pPr marL="2743200" algn="l" defTabSz="914400" rtl="0" eaLnBrk="1" latinLnBrk="0" hangingPunct="1"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7pPr>
    <a:lvl8pPr marL="3200400" algn="l" defTabSz="914400" rtl="0" eaLnBrk="1" latinLnBrk="0" hangingPunct="1"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8pPr>
    <a:lvl9pPr marL="3657600" algn="l" defTabSz="914400" rtl="0" eaLnBrk="1" latinLnBrk="0" hangingPunct="1"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F3FAFD"/>
    <a:srgbClr val="FFCCFF"/>
    <a:srgbClr val="FF99FF"/>
    <a:srgbClr val="FF0000"/>
    <a:srgbClr val="75C5AE"/>
    <a:srgbClr val="6FC3AB"/>
    <a:srgbClr val="BCC5CC"/>
    <a:srgbClr val="C7E1F5"/>
    <a:srgbClr val="D5EBF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210" autoAdjust="0"/>
    <p:restoredTop sz="96159" autoAdjust="0"/>
  </p:normalViewPr>
  <p:slideViewPr>
    <p:cSldViewPr>
      <p:cViewPr varScale="1">
        <p:scale>
          <a:sx n="119" d="100"/>
          <a:sy n="119" d="100"/>
        </p:scale>
        <p:origin x="1860" y="12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19386" cy="494021"/>
          </a:xfrm>
          <a:prstGeom prst="rect">
            <a:avLst/>
          </a:prstGeom>
        </p:spPr>
        <p:txBody>
          <a:bodyPr vert="horz" lIns="69334" tIns="34668" rIns="69334" bIns="34668" rtlCol="0"/>
          <a:lstStyle>
            <a:lvl1pPr algn="l">
              <a:defRPr sz="9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idx="1"/>
          </p:nvPr>
        </p:nvSpPr>
        <p:spPr>
          <a:xfrm>
            <a:off x="3815189" y="1"/>
            <a:ext cx="2919386" cy="494021"/>
          </a:xfrm>
          <a:prstGeom prst="rect">
            <a:avLst/>
          </a:prstGeom>
        </p:spPr>
        <p:txBody>
          <a:bodyPr vert="horz" lIns="69334" tIns="34668" rIns="69334" bIns="34668" rtlCol="0"/>
          <a:lstStyle>
            <a:lvl1pPr algn="r">
              <a:defRPr sz="900"/>
            </a:lvl1pPr>
          </a:lstStyle>
          <a:p>
            <a:fld id="{345E4279-E8E1-42AB-A518-AC3621A1DE36}" type="datetimeFigureOut">
              <a:rPr kumimoji="1" lang="ja-JP" altLang="en-US" smtClean="0"/>
              <a:pPr/>
              <a:t>2026/3/26</a:t>
            </a:fld>
            <a:endParaRPr kumimoji="1" lang="ja-JP" altLang="en-US"/>
          </a:p>
        </p:txBody>
      </p:sp>
      <p:sp>
        <p:nvSpPr>
          <p:cNvPr id="4" name="スライド イメージ プレースホルダ 3"/>
          <p:cNvSpPr>
            <a:spLocks noGrp="1" noRot="1" noChangeAspect="1"/>
          </p:cNvSpPr>
          <p:nvPr>
            <p:ph type="sldImg" idx="2"/>
          </p:nvPr>
        </p:nvSpPr>
        <p:spPr>
          <a:xfrm>
            <a:off x="903288" y="741363"/>
            <a:ext cx="4929187" cy="36988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69334" tIns="34668" rIns="69334" bIns="34668" rtlCol="0" anchor="ctr"/>
          <a:lstStyle/>
          <a:p>
            <a:endParaRPr lang="ja-JP" altLang="en-US"/>
          </a:p>
        </p:txBody>
      </p:sp>
      <p:sp>
        <p:nvSpPr>
          <p:cNvPr id="5" name="ノー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673339" y="4687736"/>
            <a:ext cx="5389086" cy="4441330"/>
          </a:xfrm>
          <a:prstGeom prst="rect">
            <a:avLst/>
          </a:prstGeom>
        </p:spPr>
        <p:txBody>
          <a:bodyPr vert="horz" lIns="69334" tIns="34668" rIns="69334" bIns="34668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4"/>
          </p:nvPr>
        </p:nvSpPr>
        <p:spPr>
          <a:xfrm>
            <a:off x="0" y="9374254"/>
            <a:ext cx="2919386" cy="494021"/>
          </a:xfrm>
          <a:prstGeom prst="rect">
            <a:avLst/>
          </a:prstGeom>
        </p:spPr>
        <p:txBody>
          <a:bodyPr vert="horz" lIns="69334" tIns="34668" rIns="69334" bIns="34668" rtlCol="0" anchor="b"/>
          <a:lstStyle>
            <a:lvl1pPr algn="l">
              <a:defRPr sz="9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3815189" y="9374254"/>
            <a:ext cx="2919386" cy="494021"/>
          </a:xfrm>
          <a:prstGeom prst="rect">
            <a:avLst/>
          </a:prstGeom>
        </p:spPr>
        <p:txBody>
          <a:bodyPr vert="horz" lIns="69334" tIns="34668" rIns="69334" bIns="34668" rtlCol="0" anchor="b"/>
          <a:lstStyle>
            <a:lvl1pPr algn="r">
              <a:defRPr sz="900"/>
            </a:lvl1pPr>
          </a:lstStyle>
          <a:p>
            <a:fld id="{973C9013-F0BD-44EE-96AF-C387C2CE37E5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946907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mlit_top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230"/>
          <a:stretch>
            <a:fillRect/>
          </a:stretch>
        </p:blipFill>
        <p:spPr bwMode="auto">
          <a:xfrm>
            <a:off x="0" y="6524625"/>
            <a:ext cx="9144000" cy="333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9"/>
          <p:cNvSpPr>
            <a:spLocks noChangeArrowheads="1"/>
          </p:cNvSpPr>
          <p:nvPr userDrawn="1"/>
        </p:nvSpPr>
        <p:spPr bwMode="auto">
          <a:xfrm>
            <a:off x="1692275" y="3284538"/>
            <a:ext cx="7451725" cy="73025"/>
          </a:xfrm>
          <a:prstGeom prst="rect">
            <a:avLst/>
          </a:prstGeom>
          <a:solidFill>
            <a:srgbClr val="0066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endParaRPr lang="ja-JP" altLang="en-US">
              <a:solidFill>
                <a:prstClr val="black"/>
              </a:solidFill>
            </a:endParaRPr>
          </a:p>
        </p:txBody>
      </p:sp>
      <p:pic>
        <p:nvPicPr>
          <p:cNvPr id="6" name="Picture 11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51550"/>
            <a:ext cx="2124075" cy="473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 Box 12"/>
          <p:cNvSpPr txBox="1">
            <a:spLocks noChangeArrowheads="1"/>
          </p:cNvSpPr>
          <p:nvPr userDrawn="1"/>
        </p:nvSpPr>
        <p:spPr bwMode="auto">
          <a:xfrm>
            <a:off x="0" y="6524625"/>
            <a:ext cx="3636963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r>
              <a:rPr lang="en-US" altLang="ja-JP" sz="1200" i="1" dirty="0">
                <a:solidFill>
                  <a:prstClr val="white"/>
                </a:solidFill>
                <a:latin typeface="Times New Roman" pitchFamily="18" charset="0"/>
              </a:rPr>
              <a:t>Ministry of Land, Infrastructure, Transport and Tourism</a:t>
            </a:r>
          </a:p>
        </p:txBody>
      </p:sp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619250" y="2133600"/>
            <a:ext cx="7524750" cy="1470025"/>
          </a:xfrm>
          <a:prstGeom prst="rect">
            <a:avLst/>
          </a:prstGeom>
        </p:spPr>
        <p:txBody>
          <a:bodyPr/>
          <a:lstStyle>
            <a:lvl1pPr>
              <a:defRPr sz="4000"/>
            </a:lvl1pPr>
          </a:lstStyle>
          <a:p>
            <a:r>
              <a:rPr lang="ja-JP" altLang="en-US"/>
              <a:t>マスター タイトルの書式設定</a:t>
            </a:r>
            <a:endParaRPr lang="ja-JP" altLang="en-US" dirty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ja-JP" altLang="en-US"/>
              <a:t>マスター サブタイトルの書式設定</a:t>
            </a:r>
          </a:p>
        </p:txBody>
      </p:sp>
      <p:sp>
        <p:nvSpPr>
          <p:cNvPr id="10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>
              <a:solidFill>
                <a:prstClr val="black"/>
              </a:solidFill>
            </a:endParaRPr>
          </a:p>
        </p:txBody>
      </p:sp>
      <p:sp>
        <p:nvSpPr>
          <p:cNvPr id="11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5C1E978-A3B9-4673-8199-379729392307}" type="slidenum">
              <a:rPr lang="en-US" altLang="ja-JP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ja-JP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71842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0" y="0"/>
            <a:ext cx="7740352" cy="476250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>
              <a:solidFill>
                <a:prstClr val="black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010400" y="6237288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B20612-914C-4BDE-8D4C-FEA4392E99F4}" type="slidenum">
              <a:rPr lang="en-US" altLang="ja-JP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ja-JP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61612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515100" y="0"/>
            <a:ext cx="2171700" cy="6126163"/>
          </a:xfrm>
          <a:prstGeom prst="rect">
            <a:avLst/>
          </a:prstGeo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0" y="0"/>
            <a:ext cx="6362700" cy="61261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>
              <a:solidFill>
                <a:prstClr val="black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010400" y="6237288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6FB01F7-FA20-4B15-9970-D297285851AC}" type="slidenum">
              <a:rPr lang="en-US" altLang="ja-JP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ja-JP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244904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rectangle" preserve="1">
  <p:cSld name="Blank rectangle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" name="Google Shape;51;p11" descr="paint_transparent3.png"/>
          <p:cNvPicPr preferRelativeResize="0"/>
          <p:nvPr userDrawn="1"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2"/>
            <a:ext cx="9144000" cy="6858004"/>
          </a:xfrm>
          <a:prstGeom prst="rect">
            <a:avLst/>
          </a:prstGeom>
          <a:noFill/>
          <a:ln>
            <a:noFill/>
          </a:ln>
        </p:spPr>
      </p:pic>
      <p:sp>
        <p:nvSpPr>
          <p:cNvPr id="52" name="Google Shape;52;p11"/>
          <p:cNvSpPr txBox="1">
            <a:spLocks noGrp="1"/>
          </p:cNvSpPr>
          <p:nvPr>
            <p:ph type="sldNum" idx="12"/>
          </p:nvPr>
        </p:nvSpPr>
        <p:spPr>
          <a:xfrm>
            <a:off x="4297652" y="5930631"/>
            <a:ext cx="5487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buNone/>
              <a:defRPr>
                <a:solidFill>
                  <a:srgbClr val="999999"/>
                </a:solidFill>
              </a:defRPr>
            </a:lvl1pPr>
            <a:lvl2pPr lvl="1" algn="ctr" rtl="0">
              <a:buNone/>
              <a:defRPr>
                <a:solidFill>
                  <a:srgbClr val="999999"/>
                </a:solidFill>
              </a:defRPr>
            </a:lvl2pPr>
            <a:lvl3pPr lvl="2" algn="ctr" rtl="0">
              <a:buNone/>
              <a:defRPr>
                <a:solidFill>
                  <a:srgbClr val="999999"/>
                </a:solidFill>
              </a:defRPr>
            </a:lvl3pPr>
            <a:lvl4pPr lvl="3" algn="ctr" rtl="0">
              <a:buNone/>
              <a:defRPr>
                <a:solidFill>
                  <a:srgbClr val="999999"/>
                </a:solidFill>
              </a:defRPr>
            </a:lvl4pPr>
            <a:lvl5pPr lvl="4" algn="ctr" rtl="0">
              <a:buNone/>
              <a:defRPr>
                <a:solidFill>
                  <a:srgbClr val="999999"/>
                </a:solidFill>
              </a:defRPr>
            </a:lvl5pPr>
            <a:lvl6pPr lvl="5" algn="ctr" rtl="0">
              <a:buNone/>
              <a:defRPr>
                <a:solidFill>
                  <a:srgbClr val="999999"/>
                </a:solidFill>
              </a:defRPr>
            </a:lvl6pPr>
            <a:lvl7pPr lvl="6" algn="ctr" rtl="0">
              <a:buNone/>
              <a:defRPr>
                <a:solidFill>
                  <a:srgbClr val="999999"/>
                </a:solidFill>
              </a:defRPr>
            </a:lvl7pPr>
            <a:lvl8pPr lvl="7" algn="ctr" rtl="0">
              <a:buNone/>
              <a:defRPr>
                <a:solidFill>
                  <a:srgbClr val="999999"/>
                </a:solidFill>
              </a:defRPr>
            </a:lvl8pPr>
            <a:lvl9pPr lvl="8" algn="ctr" rtl="0">
              <a:buNone/>
              <a:defRPr>
                <a:solidFill>
                  <a:srgbClr val="999999"/>
                </a:solidFill>
              </a:defRPr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23147701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0" y="0"/>
            <a:ext cx="7740352" cy="476250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ja-JP" altLang="en-US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>
              <a:solidFill>
                <a:prstClr val="black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010400" y="6237288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51FC12D-27C1-4F31-90C9-A93D49E44687}" type="slidenum">
              <a:rPr lang="en-US" altLang="ja-JP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ja-JP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84089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>
              <a:solidFill>
                <a:prstClr val="black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010400" y="6237288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7694BDB-530F-4364-A4B7-5A1182A1D62D}" type="slidenum">
              <a:rPr lang="en-US" altLang="ja-JP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ja-JP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38284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0" y="0"/>
            <a:ext cx="7740352" cy="476250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>
              <a:solidFill>
                <a:prstClr val="black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010400" y="6237288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64DE403-68E0-47EB-9A36-3C247B164772}" type="slidenum">
              <a:rPr lang="en-US" altLang="ja-JP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ja-JP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61381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>
              <a:solidFill>
                <a:prstClr val="black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010400" y="6237288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B541BEC-AD9E-4104-AF2B-4C626651FF89}" type="slidenum">
              <a:rPr lang="en-US" altLang="ja-JP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ja-JP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2895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0" y="0"/>
            <a:ext cx="7740352" cy="476250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マスター タイトルの書式設定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>
              <a:solidFill>
                <a:prstClr val="black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010400" y="6237288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6FFE511-5094-4685-A035-FB392A6605D8}" type="slidenum">
              <a:rPr lang="en-US" altLang="ja-JP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ja-JP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46886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>
              <a:solidFill>
                <a:prstClr val="black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010400" y="6237288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E9C2EA1-6911-4BAC-954D-0A2DD024DDCF}" type="slidenum">
              <a:rPr lang="en-US" altLang="ja-JP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ja-JP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8727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>
              <a:solidFill>
                <a:prstClr val="black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010400" y="6237288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60176D3-1CBA-4E5C-8891-6A87D7C30D42}" type="slidenum">
              <a:rPr lang="en-US" altLang="ja-JP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ja-JP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40066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ja-JP" altLang="en-US" noProof="0"/>
              <a:t>図を追加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>
              <a:solidFill>
                <a:prstClr val="black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010400" y="6237288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A3F5529-272E-4A2C-90D7-160EE3AC1005}" type="slidenum">
              <a:rPr lang="en-US" altLang="ja-JP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ja-JP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58154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846068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0" r:id="rId3"/>
    <p:sldLayoutId id="2147483721" r:id="rId4"/>
    <p:sldLayoutId id="2147483722" r:id="rId5"/>
    <p:sldLayoutId id="2147483723" r:id="rId6"/>
    <p:sldLayoutId id="2147483724" r:id="rId7"/>
    <p:sldLayoutId id="2147483725" r:id="rId8"/>
    <p:sldLayoutId id="2147483726" r:id="rId9"/>
    <p:sldLayoutId id="2147483727" r:id="rId10"/>
    <p:sldLayoutId id="2147483728" r:id="rId11"/>
    <p:sldLayoutId id="2147483729" r:id="rId12"/>
  </p:sldLayoutIdLst>
  <p:hf hdr="0" ft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kumimoji="1" sz="2800">
          <a:solidFill>
            <a:srgbClr val="4087C8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kumimoji="1" sz="2800">
          <a:solidFill>
            <a:srgbClr val="4087C8"/>
          </a:solidFill>
          <a:latin typeface="HGP創英角ｺﾞｼｯｸUB" pitchFamily="50" charset="-128"/>
          <a:ea typeface="HGP創英角ｺﾞｼｯｸUB" pitchFamily="50" charset="-128"/>
        </a:defRPr>
      </a:lvl2pPr>
      <a:lvl3pPr algn="l" rtl="0" eaLnBrk="1" fontAlgn="base" hangingPunct="1">
        <a:spcBef>
          <a:spcPct val="0"/>
        </a:spcBef>
        <a:spcAft>
          <a:spcPct val="0"/>
        </a:spcAft>
        <a:defRPr kumimoji="1" sz="2800">
          <a:solidFill>
            <a:srgbClr val="4087C8"/>
          </a:solidFill>
          <a:latin typeface="HGP創英角ｺﾞｼｯｸUB" pitchFamily="50" charset="-128"/>
          <a:ea typeface="HGP創英角ｺﾞｼｯｸUB" pitchFamily="50" charset="-128"/>
        </a:defRPr>
      </a:lvl3pPr>
      <a:lvl4pPr algn="l" rtl="0" eaLnBrk="1" fontAlgn="base" hangingPunct="1">
        <a:spcBef>
          <a:spcPct val="0"/>
        </a:spcBef>
        <a:spcAft>
          <a:spcPct val="0"/>
        </a:spcAft>
        <a:defRPr kumimoji="1" sz="2800">
          <a:solidFill>
            <a:srgbClr val="4087C8"/>
          </a:solidFill>
          <a:latin typeface="HGP創英角ｺﾞｼｯｸUB" pitchFamily="50" charset="-128"/>
          <a:ea typeface="HGP創英角ｺﾞｼｯｸUB" pitchFamily="50" charset="-128"/>
        </a:defRPr>
      </a:lvl4pPr>
      <a:lvl5pPr algn="l" rtl="0" eaLnBrk="1" fontAlgn="base" hangingPunct="1">
        <a:spcBef>
          <a:spcPct val="0"/>
        </a:spcBef>
        <a:spcAft>
          <a:spcPct val="0"/>
        </a:spcAft>
        <a:defRPr kumimoji="1" sz="2800">
          <a:solidFill>
            <a:srgbClr val="4087C8"/>
          </a:solidFill>
          <a:latin typeface="HGP創英角ｺﾞｼｯｸUB" pitchFamily="50" charset="-128"/>
          <a:ea typeface="HGP創英角ｺﾞｼｯｸUB" pitchFamily="50" charset="-128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kumimoji="1" sz="2800">
          <a:solidFill>
            <a:srgbClr val="4087C8"/>
          </a:solidFill>
          <a:latin typeface="HGP創英角ｺﾞｼｯｸUB" pitchFamily="50" charset="-128"/>
          <a:ea typeface="HGP創英角ｺﾞｼｯｸUB" pitchFamily="50" charset="-128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kumimoji="1" sz="2800">
          <a:solidFill>
            <a:srgbClr val="4087C8"/>
          </a:solidFill>
          <a:latin typeface="HGP創英角ｺﾞｼｯｸUB" pitchFamily="50" charset="-128"/>
          <a:ea typeface="HGP創英角ｺﾞｼｯｸUB" pitchFamily="50" charset="-128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kumimoji="1" sz="2800">
          <a:solidFill>
            <a:srgbClr val="4087C8"/>
          </a:solidFill>
          <a:latin typeface="HGP創英角ｺﾞｼｯｸUB" pitchFamily="50" charset="-128"/>
          <a:ea typeface="HGP創英角ｺﾞｼｯｸUB" pitchFamily="50" charset="-128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kumimoji="1" sz="2800">
          <a:solidFill>
            <a:srgbClr val="4087C8"/>
          </a:solidFill>
          <a:latin typeface="HGP創英角ｺﾞｼｯｸUB" pitchFamily="50" charset="-128"/>
          <a:ea typeface="HGP創英角ｺﾞｼｯｸUB" pitchFamily="50" charset="-128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正方形/長方形 13">
            <a:extLst>
              <a:ext uri="{FF2B5EF4-FFF2-40B4-BE49-F238E27FC236}">
                <a16:creationId xmlns:a16="http://schemas.microsoft.com/office/drawing/2014/main" id="{76FB608A-7404-93B3-EB88-D5DA212BD8EE}"/>
              </a:ext>
            </a:extLst>
          </p:cNvPr>
          <p:cNvSpPr/>
          <p:nvPr/>
        </p:nvSpPr>
        <p:spPr>
          <a:xfrm>
            <a:off x="4933300" y="2064196"/>
            <a:ext cx="3898230" cy="2133754"/>
          </a:xfrm>
          <a:prstGeom prst="rect">
            <a:avLst/>
          </a:prstGeom>
          <a:solidFill>
            <a:sysClr val="window" lastClr="FFFFFF"/>
          </a:solidFill>
          <a:ln w="19050" cap="flat" cmpd="sng" algn="ctr">
            <a:solidFill>
              <a:sysClr val="windowText" lastClr="000000">
                <a:lumMod val="50000"/>
                <a:lumOff val="50000"/>
              </a:sysClr>
            </a:solidFill>
            <a:prstDash val="solid"/>
          </a:ln>
          <a:effectLst/>
        </p:spPr>
        <p:txBody>
          <a:bodyPr lIns="36000" rIns="36000" rtlCol="0" anchor="t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11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GP創英角ｺﾞｼｯｸUB"/>
                <a:ea typeface="HGP創英角ｺﾞｼｯｸUB"/>
                <a:cs typeface="+mn-cs"/>
              </a:rPr>
              <a:t>(</a:t>
            </a:r>
            <a:r>
              <a:rPr kumimoji="0" lang="ja-JP" altLang="en-US" sz="11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GP創英角ｺﾞｼｯｸUB"/>
                <a:ea typeface="HGP創英角ｺﾞｼｯｸUB"/>
                <a:cs typeface="+mn-cs"/>
              </a:rPr>
              <a:t>公財</a:t>
            </a:r>
            <a:r>
              <a:rPr kumimoji="0" lang="en-US" altLang="ja-JP" sz="11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GP創英角ｺﾞｼｯｸUB"/>
                <a:ea typeface="HGP創英角ｺﾞｼｯｸUB"/>
                <a:cs typeface="+mn-cs"/>
              </a:rPr>
              <a:t>)</a:t>
            </a:r>
            <a:r>
              <a:rPr kumimoji="0" lang="ja-JP" altLang="en-US" sz="11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GP創英角ｺﾞｼｯｸUB"/>
                <a:ea typeface="HGP創英角ｺﾞｼｯｸUB"/>
                <a:cs typeface="+mn-cs"/>
              </a:rPr>
              <a:t>とちぎ建設技術センターによる地域</a:t>
            </a:r>
            <a:r>
              <a:rPr kumimoji="0" lang="ja-JP" altLang="en-US" sz="11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HGP創英角ｺﾞｼｯｸUB"/>
                <a:ea typeface="HGP創英角ｺﾞｼｯｸUB"/>
                <a:cs typeface="+mn-cs"/>
              </a:rPr>
              <a:t>一括発注点検</a:t>
            </a:r>
            <a:br>
              <a:rPr kumimoji="0" lang="en-US" altLang="ja-JP" sz="1200" kern="0" dirty="0">
                <a:latin typeface="HGP創英角ｺﾞｼｯｸUB"/>
                <a:ea typeface="HGP創英角ｺﾞｼｯｸUB"/>
              </a:rPr>
            </a:br>
            <a:endParaRPr kumimoji="0" lang="ja-JP" altLang="en-US" sz="11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HGP創英角ｺﾞｼｯｸUB"/>
              <a:ea typeface="HGP創英角ｺﾞｼｯｸUB"/>
              <a:cs typeface="+mn-cs"/>
            </a:endParaRPr>
          </a:p>
        </p:txBody>
      </p:sp>
      <p:sp>
        <p:nvSpPr>
          <p:cNvPr id="21" name="四角形: 角を丸くする 20">
            <a:extLst>
              <a:ext uri="{FF2B5EF4-FFF2-40B4-BE49-F238E27FC236}">
                <a16:creationId xmlns:a16="http://schemas.microsoft.com/office/drawing/2014/main" id="{486CEB7B-99FE-2513-EF3A-AA72770F8C9D}"/>
              </a:ext>
            </a:extLst>
          </p:cNvPr>
          <p:cNvSpPr/>
          <p:nvPr/>
        </p:nvSpPr>
        <p:spPr>
          <a:xfrm>
            <a:off x="5194062" y="2700688"/>
            <a:ext cx="1656184" cy="1433390"/>
          </a:xfrm>
          <a:prstGeom prst="roundRect">
            <a:avLst>
              <a:gd name="adj" fmla="val 13149"/>
            </a:avLst>
          </a:prstGeom>
          <a:noFill/>
          <a:ln w="19050" cap="flat" cmpd="sng" algn="ctr">
            <a:solidFill>
              <a:srgbClr val="92D050"/>
            </a:solidFill>
            <a:prstDash val="dash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12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  <a:cs typeface="+mn-cs"/>
              </a:rPr>
              <a:t>			</a:t>
            </a:r>
            <a:endParaRPr kumimoji="0" lang="ja-JP" altLang="en-US" sz="12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ＭＳ Ｐゴシック"/>
              <a:cs typeface="+mn-cs"/>
            </a:endParaRPr>
          </a:p>
        </p:txBody>
      </p:sp>
      <p:sp>
        <p:nvSpPr>
          <p:cNvPr id="3" name="タイトル 3">
            <a:extLst>
              <a:ext uri="{FF2B5EF4-FFF2-40B4-BE49-F238E27FC236}">
                <a16:creationId xmlns:a16="http://schemas.microsoft.com/office/drawing/2014/main" id="{232E4ABB-B572-5D55-F6E1-E4FCB5528AB9}"/>
              </a:ext>
            </a:extLst>
          </p:cNvPr>
          <p:cNvSpPr txBox="1">
            <a:spLocks/>
          </p:cNvSpPr>
          <p:nvPr/>
        </p:nvSpPr>
        <p:spPr>
          <a:xfrm>
            <a:off x="0" y="0"/>
            <a:ext cx="9144000" cy="476250"/>
          </a:xfrm>
          <a:prstGeom prst="rect">
            <a:avLst/>
          </a:prstGeom>
        </p:spPr>
        <p:txBody>
          <a:bodyPr/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kumimoji="1" sz="2800">
                <a:solidFill>
                  <a:srgbClr val="4087C8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kumimoji="1" sz="2800">
                <a:solidFill>
                  <a:srgbClr val="4087C8"/>
                </a:solidFill>
                <a:latin typeface="HGP創英角ｺﾞｼｯｸUB" pitchFamily="50" charset="-128"/>
                <a:ea typeface="HGP創英角ｺﾞｼｯｸUB" pitchFamily="50" charset="-128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kumimoji="1" sz="2800">
                <a:solidFill>
                  <a:srgbClr val="4087C8"/>
                </a:solidFill>
                <a:latin typeface="HGP創英角ｺﾞｼｯｸUB" pitchFamily="50" charset="-128"/>
                <a:ea typeface="HGP創英角ｺﾞｼｯｸUB" pitchFamily="50" charset="-128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kumimoji="1" sz="2800">
                <a:solidFill>
                  <a:srgbClr val="4087C8"/>
                </a:solidFill>
                <a:latin typeface="HGP創英角ｺﾞｼｯｸUB" pitchFamily="50" charset="-128"/>
                <a:ea typeface="HGP創英角ｺﾞｼｯｸUB" pitchFamily="50" charset="-128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kumimoji="1" sz="2800">
                <a:solidFill>
                  <a:srgbClr val="4087C8"/>
                </a:solidFill>
                <a:latin typeface="HGP創英角ｺﾞｼｯｸUB" pitchFamily="50" charset="-128"/>
                <a:ea typeface="HGP創英角ｺﾞｼｯｸUB" pitchFamily="50" charset="-128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2800">
                <a:solidFill>
                  <a:srgbClr val="4087C8"/>
                </a:solidFill>
                <a:latin typeface="HGP創英角ｺﾞｼｯｸUB" pitchFamily="50" charset="-128"/>
                <a:ea typeface="HGP創英角ｺﾞｼｯｸUB" pitchFamily="50" charset="-128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2800">
                <a:solidFill>
                  <a:srgbClr val="4087C8"/>
                </a:solidFill>
                <a:latin typeface="HGP創英角ｺﾞｼｯｸUB" pitchFamily="50" charset="-128"/>
                <a:ea typeface="HGP創英角ｺﾞｼｯｸUB" pitchFamily="50" charset="-128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2800">
                <a:solidFill>
                  <a:srgbClr val="4087C8"/>
                </a:solidFill>
                <a:latin typeface="HGP創英角ｺﾞｼｯｸUB" pitchFamily="50" charset="-128"/>
                <a:ea typeface="HGP創英角ｺﾞｼｯｸUB" pitchFamily="50" charset="-128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2800">
                <a:solidFill>
                  <a:srgbClr val="4087C8"/>
                </a:solidFill>
                <a:latin typeface="HGP創英角ｺﾞｼｯｸUB" pitchFamily="50" charset="-128"/>
                <a:ea typeface="HGP創英角ｺﾞｼｯｸUB" pitchFamily="50" charset="-128"/>
              </a:defRPr>
            </a:lvl9pPr>
          </a:lstStyle>
          <a:p>
            <a:r>
              <a:rPr lang="ja-JP" altLang="en-US" sz="2400" kern="0" dirty="0"/>
              <a:t>群マネの実施状況</a:t>
            </a:r>
            <a:r>
              <a:rPr lang="ja-JP" altLang="en-US" sz="1800" kern="0" dirty="0"/>
              <a:t>（公益財団法人とちぎ建設技術センター）</a:t>
            </a: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A786C0BF-7105-2107-A912-B32C6B20D9B4}"/>
              </a:ext>
            </a:extLst>
          </p:cNvPr>
          <p:cNvSpPr txBox="1"/>
          <p:nvPr/>
        </p:nvSpPr>
        <p:spPr>
          <a:xfrm>
            <a:off x="0" y="571603"/>
            <a:ext cx="4932041" cy="338554"/>
          </a:xfrm>
          <a:prstGeom prst="rect">
            <a:avLst/>
          </a:prstGeom>
          <a:noFill/>
          <a:ln w="28575">
            <a:noFill/>
          </a:ln>
        </p:spPr>
        <p:txBody>
          <a:bodyPr wrap="square">
            <a:spAutoFit/>
          </a:bodyPr>
          <a:lstStyle>
            <a:defPPr>
              <a:defRPr lang="ja-JP"/>
            </a:defPPr>
            <a:lvl1pPr algn="ctr">
              <a:defRPr sz="1600" spc="600"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6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ＭＳ Ｐゴシック"/>
                <a:ea typeface="ＭＳ Ｐゴシック"/>
                <a:cs typeface="+mn-cs"/>
              </a:rPr>
              <a:t>［自治体が抱える課題と群マネ導入で期待する効果］</a:t>
            </a:r>
            <a:endParaRPr kumimoji="1" lang="en-US" altLang="ja-JP" sz="16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ＭＳ Ｐゴシック"/>
              <a:ea typeface="ＭＳ Ｐゴシック"/>
              <a:cs typeface="+mn-cs"/>
            </a:endParaRP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F026F0EC-6D9C-FD1F-45EE-FDA2AD69AEE3}"/>
              </a:ext>
            </a:extLst>
          </p:cNvPr>
          <p:cNvSpPr txBox="1"/>
          <p:nvPr/>
        </p:nvSpPr>
        <p:spPr>
          <a:xfrm>
            <a:off x="179992" y="1709858"/>
            <a:ext cx="4320000" cy="4945669"/>
          </a:xfrm>
          <a:prstGeom prst="rect">
            <a:avLst/>
          </a:prstGeom>
          <a:noFill/>
          <a:ln w="19050">
            <a:solidFill>
              <a:schemeClr val="tx1">
                <a:lumMod val="65000"/>
                <a:lumOff val="35000"/>
              </a:schemeClr>
            </a:solidFill>
          </a:ln>
        </p:spPr>
        <p:txBody>
          <a:bodyPr wrap="square" rtlCol="0" anchor="t">
            <a:noAutofit/>
          </a:bodyPr>
          <a:lstStyle/>
          <a:p>
            <a:pPr marR="0" lvl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kumimoji="1" lang="ja-JP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ＭＳ Ｐゴシック"/>
                <a:ea typeface="ＭＳ Ｐゴシック"/>
                <a:cs typeface="+mn-cs"/>
              </a:rPr>
              <a:t>（１）</a:t>
            </a:r>
            <a:r>
              <a:rPr lang="ja-JP" altLang="en-US" sz="1000" dirty="0">
                <a:solidFill>
                  <a:prstClr val="black"/>
                </a:solidFill>
                <a:latin typeface="ＭＳ Ｐゴシック"/>
                <a:ea typeface="ＭＳ Ｐゴシック"/>
              </a:rPr>
              <a:t>業務のマネジメント戦略</a:t>
            </a:r>
            <a:endParaRPr kumimoji="1" lang="ja-JP" altLang="en-US" sz="1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ＭＳ Ｐゴシック" charset="-128"/>
              <a:cs typeface="+mn-cs"/>
            </a:endParaRPr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3388A761-6A97-6950-F8F8-827642829B11}"/>
              </a:ext>
            </a:extLst>
          </p:cNvPr>
          <p:cNvSpPr txBox="1"/>
          <p:nvPr/>
        </p:nvSpPr>
        <p:spPr>
          <a:xfrm>
            <a:off x="0" y="1371304"/>
            <a:ext cx="9144000" cy="338554"/>
          </a:xfrm>
          <a:prstGeom prst="rect">
            <a:avLst/>
          </a:prstGeom>
          <a:noFill/>
          <a:ln w="28575">
            <a:noFill/>
          </a:ln>
        </p:spPr>
        <p:txBody>
          <a:bodyPr wrap="square">
            <a:spAutoFit/>
          </a:bodyPr>
          <a:lstStyle/>
          <a:p>
            <a:pPr algn="just"/>
            <a:r>
              <a:rPr kumimoji="1" lang="ja-JP" altLang="en-US" sz="1600" dirty="0">
                <a:solidFill>
                  <a:sysClr val="windowText" lastClr="000000"/>
                </a:solidFill>
                <a:latin typeface="+mn-ea"/>
                <a:ea typeface="+mn-ea"/>
              </a:rPr>
              <a:t>［実施内容］</a:t>
            </a:r>
            <a:endParaRPr lang="ja-JP" altLang="en-US" sz="1600" dirty="0">
              <a:solidFill>
                <a:sysClr val="windowText" lastClr="000000"/>
              </a:solidFill>
              <a:latin typeface="+mn-ea"/>
              <a:ea typeface="+mn-ea"/>
            </a:endParaRP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ED783F48-C34A-77E6-89A3-5DBB5A493804}"/>
              </a:ext>
            </a:extLst>
          </p:cNvPr>
          <p:cNvSpPr txBox="1"/>
          <p:nvPr/>
        </p:nvSpPr>
        <p:spPr>
          <a:xfrm>
            <a:off x="179992" y="1859853"/>
            <a:ext cx="4320000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ＭＳ Ｐゴシック"/>
                <a:ea typeface="ＭＳ Ｐゴシック"/>
                <a:cs typeface="+mn-cs"/>
              </a:rPr>
              <a:t>①対象範囲（インフラ分野</a:t>
            </a:r>
            <a:r>
              <a:rPr kumimoji="1" lang="en-US" altLang="ja-JP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ＭＳ Ｐゴシック"/>
                <a:ea typeface="ＭＳ Ｐゴシック"/>
                <a:cs typeface="+mn-cs"/>
              </a:rPr>
              <a:t>×</a:t>
            </a:r>
            <a:r>
              <a:rPr kumimoji="1" lang="ja-JP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ＭＳ Ｐゴシック"/>
                <a:ea typeface="ＭＳ Ｐゴシック"/>
                <a:cs typeface="+mn-cs"/>
              </a:rPr>
              <a:t>業務プロセス）</a:t>
            </a:r>
            <a:endParaRPr kumimoji="1" lang="en-US" altLang="ja-JP" sz="1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ＭＳ Ｐゴシック"/>
              <a:ea typeface="ＭＳ Ｐゴシック"/>
              <a:cs typeface="+mn-cs"/>
            </a:endParaRPr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84D22C9A-8398-4FB2-FE28-EADE5163AFFF}"/>
              </a:ext>
            </a:extLst>
          </p:cNvPr>
          <p:cNvSpPr txBox="1"/>
          <p:nvPr/>
        </p:nvSpPr>
        <p:spPr>
          <a:xfrm>
            <a:off x="179992" y="6119417"/>
            <a:ext cx="4320000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ja-JP"/>
            </a:defPPr>
            <a:lvl1pPr marL="0" marR="0" lvl="0" indent="0" algn="just" defTabSz="914400" eaLnBrk="1" latinLnBrk="0" hangingPunct="1">
              <a:lnSpc>
                <a:spcPct val="100000"/>
              </a:lnSpc>
              <a:buClrTx/>
              <a:buSzTx/>
              <a:buFontTx/>
              <a:buNone/>
              <a:tabLst/>
              <a:defRPr sz="1400" b="0" i="0" u="none" strike="noStrike" cap="none" spc="0" normalizeH="0" baseline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ＭＳ Ｐゴシック"/>
                <a:ea typeface="ＭＳ Ｐゴシック"/>
              </a:defRPr>
            </a:lvl1pPr>
          </a:lstStyle>
          <a:p>
            <a:r>
              <a:rPr lang="ja-JP" altLang="en-US" sz="1000" dirty="0"/>
              <a:t>②発注方式等</a:t>
            </a:r>
            <a:endParaRPr lang="en-US" altLang="ja-JP" sz="1000" dirty="0"/>
          </a:p>
          <a:p>
            <a:pPr marL="171450" indent="-171450">
              <a:buFont typeface="Wingdings" panose="05000000000000000000" pitchFamily="2" charset="2"/>
              <a:buChar char="p"/>
            </a:pPr>
            <a:r>
              <a:rPr lang="ja-JP" altLang="en-US" sz="1000" dirty="0"/>
              <a:t>契約期間の複数年化 ：　有 ・ 無</a:t>
            </a:r>
            <a:endParaRPr lang="en-US" altLang="ja-JP" sz="1000" dirty="0"/>
          </a:p>
          <a:p>
            <a:pPr marL="171450" indent="-171450">
              <a:buFont typeface="Wingdings" panose="05000000000000000000" pitchFamily="2" charset="2"/>
              <a:buChar char="p"/>
            </a:pPr>
            <a:r>
              <a:rPr lang="ja-JP" altLang="en-US" sz="1000" dirty="0"/>
              <a:t>性能規定の導入　　　 ：　有 ・ 無</a:t>
            </a:r>
            <a:endParaRPr lang="en-US" altLang="ja-JP" sz="1000" dirty="0"/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BD8EB0F5-BD9C-3A2A-E1B1-029F96B175FD}"/>
              </a:ext>
            </a:extLst>
          </p:cNvPr>
          <p:cNvSpPr txBox="1"/>
          <p:nvPr/>
        </p:nvSpPr>
        <p:spPr>
          <a:xfrm>
            <a:off x="4689212" y="1717140"/>
            <a:ext cx="4320000" cy="2943277"/>
          </a:xfrm>
          <a:prstGeom prst="rect">
            <a:avLst/>
          </a:prstGeom>
          <a:noFill/>
          <a:ln w="19050">
            <a:solidFill>
              <a:schemeClr val="tx1">
                <a:lumMod val="65000"/>
                <a:lumOff val="35000"/>
              </a:schemeClr>
            </a:solidFill>
          </a:ln>
        </p:spPr>
        <p:txBody>
          <a:bodyPr wrap="square" rtlCol="0" anchor="t">
            <a:noAutofit/>
          </a:bodyPr>
          <a:lstStyle/>
          <a:p>
            <a:pPr algn="just"/>
            <a:r>
              <a:rPr kumimoji="1" lang="ja-JP" altLang="en-US" sz="1600" dirty="0">
                <a:latin typeface="+mn-ea"/>
                <a:ea typeface="+mn-ea"/>
              </a:rPr>
              <a:t>（２）自治体の束</a:t>
            </a:r>
            <a:endParaRPr lang="ja-JP" altLang="en-US" sz="1600" dirty="0"/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6CD3290F-72D9-F322-D59A-0FE05DDD691B}"/>
              </a:ext>
            </a:extLst>
          </p:cNvPr>
          <p:cNvSpPr txBox="1"/>
          <p:nvPr/>
        </p:nvSpPr>
        <p:spPr>
          <a:xfrm>
            <a:off x="4643064" y="4216394"/>
            <a:ext cx="4320944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71450" marR="0" lvl="0" indent="-1714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p"/>
              <a:tabLst/>
              <a:defRPr/>
            </a:pPr>
            <a:r>
              <a:rPr kumimoji="1" lang="ja-JP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ＭＳ Ｐゴシック"/>
                <a:ea typeface="ＭＳ Ｐゴシック"/>
                <a:cs typeface="+mn-cs"/>
              </a:rPr>
              <a:t>地方自治法上の共同処理制度の適用：　有　・　無</a:t>
            </a:r>
          </a:p>
          <a:p>
            <a:pPr marL="171450" marR="0" lvl="0" indent="-1714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p"/>
              <a:tabLst/>
              <a:defRPr/>
            </a:pPr>
            <a:r>
              <a:rPr lang="ja-JP" altLang="en-US" sz="1100" dirty="0">
                <a:solidFill>
                  <a:prstClr val="black"/>
                </a:solidFill>
                <a:latin typeface="ＭＳ Ｐゴシック"/>
                <a:ea typeface="ＭＳ Ｐゴシック"/>
              </a:rPr>
              <a:t>連携協力道路制度の活用：　有　・　無</a:t>
            </a:r>
            <a:endParaRPr lang="en-US" altLang="ja-JP" sz="1100" dirty="0">
              <a:solidFill>
                <a:prstClr val="black"/>
              </a:solidFill>
              <a:latin typeface="ＭＳ Ｐゴシック"/>
              <a:ea typeface="ＭＳ Ｐゴシック"/>
            </a:endParaRPr>
          </a:p>
        </p:txBody>
      </p: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E0F3D630-74D4-9EAE-B339-291A6590B33F}"/>
              </a:ext>
            </a:extLst>
          </p:cNvPr>
          <p:cNvSpPr txBox="1"/>
          <p:nvPr/>
        </p:nvSpPr>
        <p:spPr>
          <a:xfrm>
            <a:off x="179992" y="910157"/>
            <a:ext cx="8784016" cy="475082"/>
          </a:xfrm>
          <a:prstGeom prst="rect">
            <a:avLst/>
          </a:prstGeom>
          <a:noFill/>
          <a:ln w="19050">
            <a:solidFill>
              <a:schemeClr val="tx1">
                <a:lumMod val="65000"/>
                <a:lumOff val="35000"/>
              </a:schemeClr>
            </a:solidFill>
          </a:ln>
        </p:spPr>
        <p:txBody>
          <a:bodyPr wrap="square" rtlCol="0" anchor="ctr">
            <a:noAutofit/>
          </a:bodyPr>
          <a:lstStyle/>
          <a:p>
            <a:pPr algn="just"/>
            <a:r>
              <a:rPr kumimoji="1" lang="ja-JP" altLang="en-US" sz="1400" dirty="0">
                <a:latin typeface="+mn-ea"/>
                <a:ea typeface="+mn-ea"/>
              </a:rPr>
              <a:t>「技術職員や財源、知識・技術力の不足等の課題に対し、地域一括発注によりコスト縮減を図りつつ、技術的な知見の補完や管理業務の効率化を実施」</a:t>
            </a:r>
            <a:endParaRPr kumimoji="1" lang="en-US" altLang="ja-JP" sz="1400" dirty="0">
              <a:latin typeface="+mn-ea"/>
              <a:ea typeface="+mn-ea"/>
            </a:endParaRPr>
          </a:p>
        </p:txBody>
      </p:sp>
      <p:sp>
        <p:nvSpPr>
          <p:cNvPr id="15" name="四角形: 角を丸くする 14">
            <a:extLst>
              <a:ext uri="{FF2B5EF4-FFF2-40B4-BE49-F238E27FC236}">
                <a16:creationId xmlns:a16="http://schemas.microsoft.com/office/drawing/2014/main" id="{9EEAD763-E658-9D2B-458C-29097EC55FB5}"/>
              </a:ext>
            </a:extLst>
          </p:cNvPr>
          <p:cNvSpPr/>
          <p:nvPr/>
        </p:nvSpPr>
        <p:spPr>
          <a:xfrm>
            <a:off x="5698118" y="3727986"/>
            <a:ext cx="561785" cy="227504"/>
          </a:xfrm>
          <a:prstGeom prst="roundRect">
            <a:avLst/>
          </a:prstGeom>
          <a:solidFill>
            <a:srgbClr val="0070C0"/>
          </a:solidFill>
          <a:ln w="25400" cap="flat" cmpd="sng" algn="ctr">
            <a:noFill/>
            <a:prstDash val="solid"/>
          </a:ln>
          <a:effectLst/>
        </p:spPr>
        <p:txBody>
          <a:bodyPr wrap="square" lIns="36000" tIns="18000" rIns="36000" bIns="18000" rtlCol="0" anchor="ctr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1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</a:rPr>
              <a:t>市町</a:t>
            </a:r>
          </a:p>
        </p:txBody>
      </p:sp>
      <p:sp>
        <p:nvSpPr>
          <p:cNvPr id="16" name="四角形: 角を丸くする 15">
            <a:extLst>
              <a:ext uri="{FF2B5EF4-FFF2-40B4-BE49-F238E27FC236}">
                <a16:creationId xmlns:a16="http://schemas.microsoft.com/office/drawing/2014/main" id="{2E480CD6-FD1E-465B-AEB6-4D7C3E15263B}"/>
              </a:ext>
            </a:extLst>
          </p:cNvPr>
          <p:cNvSpPr/>
          <p:nvPr/>
        </p:nvSpPr>
        <p:spPr>
          <a:xfrm>
            <a:off x="7554436" y="3049577"/>
            <a:ext cx="617964" cy="227504"/>
          </a:xfrm>
          <a:prstGeom prst="roundRect">
            <a:avLst/>
          </a:prstGeom>
          <a:solidFill>
            <a:srgbClr val="C0504D"/>
          </a:solidFill>
          <a:ln w="25400" cap="flat" cmpd="sng" algn="ctr">
            <a:noFill/>
            <a:prstDash val="solid"/>
          </a:ln>
          <a:effectLst/>
        </p:spPr>
        <p:txBody>
          <a:bodyPr wrap="square" lIns="36000" tIns="18000" rIns="36000" bIns="18000" rtlCol="0" anchor="ctr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1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</a:rPr>
              <a:t>事業者</a:t>
            </a:r>
          </a:p>
        </p:txBody>
      </p:sp>
      <p:cxnSp>
        <p:nvCxnSpPr>
          <p:cNvPr id="17" name="直線矢印コネクタ 16">
            <a:extLst>
              <a:ext uri="{FF2B5EF4-FFF2-40B4-BE49-F238E27FC236}">
                <a16:creationId xmlns:a16="http://schemas.microsoft.com/office/drawing/2014/main" id="{C5A8ED10-C3F1-848C-1BFE-EEF351EDE476}"/>
              </a:ext>
            </a:extLst>
          </p:cNvPr>
          <p:cNvCxnSpPr>
            <a:cxnSpLocks/>
          </p:cNvCxnSpPr>
          <p:nvPr/>
        </p:nvCxnSpPr>
        <p:spPr>
          <a:xfrm flipV="1">
            <a:off x="6974430" y="3180550"/>
            <a:ext cx="556987" cy="7013"/>
          </a:xfrm>
          <a:prstGeom prst="straightConnector1">
            <a:avLst/>
          </a:prstGeom>
          <a:solidFill>
            <a:sysClr val="windowText" lastClr="000000">
              <a:lumMod val="75000"/>
              <a:lumOff val="25000"/>
            </a:sysClr>
          </a:solidFill>
          <a:ln w="19050" cap="flat" cmpd="sng" algn="ctr">
            <a:solidFill>
              <a:sysClr val="windowText" lastClr="000000">
                <a:lumMod val="75000"/>
                <a:lumOff val="25000"/>
              </a:sysClr>
            </a:solidFill>
            <a:prstDash val="solid"/>
            <a:tailEnd type="triangle"/>
          </a:ln>
          <a:effectLst/>
        </p:spPr>
      </p:cxnSp>
      <p:sp>
        <p:nvSpPr>
          <p:cNvPr id="18" name="四角形: 角を丸くする 17">
            <a:extLst>
              <a:ext uri="{FF2B5EF4-FFF2-40B4-BE49-F238E27FC236}">
                <a16:creationId xmlns:a16="http://schemas.microsoft.com/office/drawing/2014/main" id="{06444D8D-58AB-C218-E02F-A5D071B94702}"/>
              </a:ext>
            </a:extLst>
          </p:cNvPr>
          <p:cNvSpPr/>
          <p:nvPr/>
        </p:nvSpPr>
        <p:spPr>
          <a:xfrm>
            <a:off x="5263305" y="2912039"/>
            <a:ext cx="1505029" cy="414789"/>
          </a:xfrm>
          <a:prstGeom prst="roundRect">
            <a:avLst/>
          </a:prstGeom>
          <a:solidFill>
            <a:srgbClr val="92D050"/>
          </a:solidFill>
          <a:ln w="25400" cap="flat" cmpd="sng" algn="ctr">
            <a:solidFill>
              <a:srgbClr val="92D050"/>
            </a:solidFill>
            <a:prstDash val="solid"/>
          </a:ln>
          <a:effectLst/>
        </p:spPr>
        <p:txBody>
          <a:bodyPr wrap="square" lIns="36000" tIns="18000" rIns="36000" bIns="18000" rtlCol="0" anchor="ctr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11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</a:rPr>
              <a:t>(</a:t>
            </a:r>
            <a:r>
              <a:rPr kumimoji="0" lang="ja-JP" altLang="en-US" sz="11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</a:rPr>
              <a:t>公財</a:t>
            </a:r>
            <a:r>
              <a:rPr kumimoji="0" lang="en-US" altLang="ja-JP" sz="11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</a:rPr>
              <a:t>)</a:t>
            </a:r>
            <a:r>
              <a:rPr kumimoji="0" lang="ja-JP" altLang="en-US" sz="11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</a:rPr>
              <a:t>とちぎ建設</a:t>
            </a:r>
            <a:endParaRPr kumimoji="0" lang="en-US" altLang="ja-JP" sz="11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ＭＳ Ｐゴシック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100" b="1" kern="0" dirty="0">
                <a:solidFill>
                  <a:prstClr val="white"/>
                </a:solidFill>
                <a:latin typeface="Arial"/>
                <a:ea typeface="ＭＳ Ｐゴシック"/>
              </a:rPr>
              <a:t>技術センター</a:t>
            </a:r>
            <a:endParaRPr kumimoji="0" lang="en-US" altLang="ja-JP" sz="11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ＭＳ Ｐゴシック"/>
            </a:endParaRPr>
          </a:p>
        </p:txBody>
      </p:sp>
      <p:cxnSp>
        <p:nvCxnSpPr>
          <p:cNvPr id="20" name="直線矢印コネクタ 19">
            <a:extLst>
              <a:ext uri="{FF2B5EF4-FFF2-40B4-BE49-F238E27FC236}">
                <a16:creationId xmlns:a16="http://schemas.microsoft.com/office/drawing/2014/main" id="{42599A21-DDE2-2491-B7B5-2D29B27CD045}"/>
              </a:ext>
            </a:extLst>
          </p:cNvPr>
          <p:cNvCxnSpPr>
            <a:cxnSpLocks/>
          </p:cNvCxnSpPr>
          <p:nvPr/>
        </p:nvCxnSpPr>
        <p:spPr>
          <a:xfrm flipV="1">
            <a:off x="5837616" y="3367986"/>
            <a:ext cx="0" cy="345721"/>
          </a:xfrm>
          <a:prstGeom prst="straightConnector1">
            <a:avLst/>
          </a:prstGeom>
          <a:solidFill>
            <a:sysClr val="windowText" lastClr="000000">
              <a:lumMod val="75000"/>
              <a:lumOff val="25000"/>
            </a:sysClr>
          </a:solidFill>
          <a:ln w="19050" cap="flat" cmpd="sng" algn="ctr">
            <a:solidFill>
              <a:sysClr val="windowText" lastClr="000000">
                <a:lumMod val="75000"/>
                <a:lumOff val="25000"/>
              </a:sysClr>
            </a:solidFill>
            <a:prstDash val="solid"/>
            <a:headEnd type="none"/>
            <a:tailEnd type="triangle"/>
          </a:ln>
          <a:effectLst/>
        </p:spPr>
      </p:cxnSp>
      <p:sp>
        <p:nvSpPr>
          <p:cNvPr id="23" name="正方形/長方形 22">
            <a:extLst>
              <a:ext uri="{FF2B5EF4-FFF2-40B4-BE49-F238E27FC236}">
                <a16:creationId xmlns:a16="http://schemas.microsoft.com/office/drawing/2014/main" id="{4A8980EE-64E8-A218-488D-51DB8A14F4F8}"/>
              </a:ext>
            </a:extLst>
          </p:cNvPr>
          <p:cNvSpPr/>
          <p:nvPr/>
        </p:nvSpPr>
        <p:spPr>
          <a:xfrm>
            <a:off x="246941" y="5174332"/>
            <a:ext cx="4176000" cy="925952"/>
          </a:xfrm>
          <a:prstGeom prst="rect">
            <a:avLst/>
          </a:prstGeom>
          <a:solidFill>
            <a:sysClr val="window" lastClr="FFFFFF"/>
          </a:solidFill>
          <a:ln w="3175" cap="flat" cmpd="sng" algn="ctr">
            <a:noFill/>
            <a:prstDash val="solid"/>
          </a:ln>
          <a:effectLst/>
        </p:spPr>
        <p:txBody>
          <a:bodyPr lIns="36000" tIns="0" rIns="36000" bIns="0" rtlCol="0" anchor="t" anchorCtr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700" u="sng" kern="0" dirty="0">
                <a:solidFill>
                  <a:prstClr val="black"/>
                </a:solidFill>
                <a:latin typeface="+mn-ea"/>
                <a:ea typeface="+mn-ea"/>
              </a:rPr>
              <a:t>備考（自由記述）</a:t>
            </a:r>
            <a:endParaRPr kumimoji="0" lang="en-US" altLang="ja-JP" sz="700" b="0" i="0" u="sng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7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　 </a:t>
            </a:r>
            <a:endParaRPr kumimoji="0" lang="en-US" altLang="ja-JP" sz="7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24" name="テキスト ボックス 23">
            <a:extLst>
              <a:ext uri="{FF2B5EF4-FFF2-40B4-BE49-F238E27FC236}">
                <a16:creationId xmlns:a16="http://schemas.microsoft.com/office/drawing/2014/main" id="{E17242CC-6174-FC44-6F7E-C5C2AA4E2AA2}"/>
              </a:ext>
            </a:extLst>
          </p:cNvPr>
          <p:cNvSpPr txBox="1"/>
          <p:nvPr/>
        </p:nvSpPr>
        <p:spPr>
          <a:xfrm>
            <a:off x="5194062" y="3471719"/>
            <a:ext cx="706619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800" dirty="0">
                <a:solidFill>
                  <a:prstClr val="black"/>
                </a:solidFill>
                <a:latin typeface="ＭＳ Ｐゴシック"/>
                <a:ea typeface="ＭＳ Ｐゴシック"/>
              </a:rPr>
              <a:t>監理業務費</a:t>
            </a:r>
          </a:p>
        </p:txBody>
      </p:sp>
      <p:sp>
        <p:nvSpPr>
          <p:cNvPr id="25" name="テキスト ボックス 24">
            <a:extLst>
              <a:ext uri="{FF2B5EF4-FFF2-40B4-BE49-F238E27FC236}">
                <a16:creationId xmlns:a16="http://schemas.microsoft.com/office/drawing/2014/main" id="{77F65438-541B-530E-5746-A39C403C46EE}"/>
              </a:ext>
            </a:extLst>
          </p:cNvPr>
          <p:cNvSpPr txBox="1"/>
          <p:nvPr/>
        </p:nvSpPr>
        <p:spPr>
          <a:xfrm>
            <a:off x="6165938" y="3402013"/>
            <a:ext cx="716477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800" dirty="0"/>
              <a:t>委託契約</a:t>
            </a:r>
            <a:endParaRPr lang="en-US" altLang="ja-JP" sz="800" dirty="0"/>
          </a:p>
          <a:p>
            <a:r>
              <a:rPr lang="ja-JP" altLang="en-US" sz="800" dirty="0"/>
              <a:t>締結</a:t>
            </a:r>
          </a:p>
        </p:txBody>
      </p:sp>
      <p:sp>
        <p:nvSpPr>
          <p:cNvPr id="26" name="テキスト ボックス 25">
            <a:extLst>
              <a:ext uri="{FF2B5EF4-FFF2-40B4-BE49-F238E27FC236}">
                <a16:creationId xmlns:a16="http://schemas.microsoft.com/office/drawing/2014/main" id="{9154711C-D910-EEC1-1AC4-477D27B425A8}"/>
              </a:ext>
            </a:extLst>
          </p:cNvPr>
          <p:cNvSpPr txBox="1"/>
          <p:nvPr/>
        </p:nvSpPr>
        <p:spPr>
          <a:xfrm>
            <a:off x="6848226" y="2974144"/>
            <a:ext cx="617964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800" dirty="0"/>
              <a:t>一括発注</a:t>
            </a:r>
            <a:endParaRPr lang="ja-JP" altLang="en-US" sz="800" dirty="0">
              <a:solidFill>
                <a:prstClr val="black"/>
              </a:solidFill>
              <a:latin typeface="ＭＳ Ｐゴシック"/>
              <a:ea typeface="ＭＳ Ｐゴシック"/>
            </a:endParaRPr>
          </a:p>
        </p:txBody>
      </p:sp>
      <p:sp>
        <p:nvSpPr>
          <p:cNvPr id="27" name="テキスト ボックス 26">
            <a:extLst>
              <a:ext uri="{FF2B5EF4-FFF2-40B4-BE49-F238E27FC236}">
                <a16:creationId xmlns:a16="http://schemas.microsoft.com/office/drawing/2014/main" id="{73469EEA-1BCB-4083-17B6-EE740BC498AB}"/>
              </a:ext>
            </a:extLst>
          </p:cNvPr>
          <p:cNvSpPr txBox="1"/>
          <p:nvPr/>
        </p:nvSpPr>
        <p:spPr>
          <a:xfrm>
            <a:off x="6931630" y="3539272"/>
            <a:ext cx="187204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700" dirty="0"/>
              <a:t>①技術センターと市町が年度毎に業務委託契約を締結。</a:t>
            </a:r>
            <a:endParaRPr lang="en-US" altLang="ja-JP" sz="700" dirty="0"/>
          </a:p>
          <a:p>
            <a:r>
              <a:rPr lang="ja-JP" altLang="en-US" sz="700" dirty="0"/>
              <a:t>②市町は技術センターへ事務費を負担。</a:t>
            </a:r>
          </a:p>
          <a:p>
            <a:r>
              <a:rPr lang="ja-JP" altLang="en-US" sz="700" dirty="0"/>
              <a:t>③技術センターが市町の業務を一括発注。</a:t>
            </a:r>
            <a:endParaRPr lang="ja-JP" altLang="en-US" sz="700" dirty="0">
              <a:solidFill>
                <a:prstClr val="black"/>
              </a:solidFill>
              <a:latin typeface="ＭＳ Ｐゴシック"/>
              <a:ea typeface="ＭＳ Ｐゴシック"/>
            </a:endParaRPr>
          </a:p>
        </p:txBody>
      </p:sp>
      <p:sp>
        <p:nvSpPr>
          <p:cNvPr id="28" name="楕円 27">
            <a:extLst>
              <a:ext uri="{FF2B5EF4-FFF2-40B4-BE49-F238E27FC236}">
                <a16:creationId xmlns:a16="http://schemas.microsoft.com/office/drawing/2014/main" id="{CF064EE0-B79B-1EAB-C992-CB6D5EBB0E18}"/>
              </a:ext>
            </a:extLst>
          </p:cNvPr>
          <p:cNvSpPr/>
          <p:nvPr/>
        </p:nvSpPr>
        <p:spPr>
          <a:xfrm>
            <a:off x="2018171" y="6311653"/>
            <a:ext cx="168611" cy="169525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9" name="楕円 28">
            <a:extLst>
              <a:ext uri="{FF2B5EF4-FFF2-40B4-BE49-F238E27FC236}">
                <a16:creationId xmlns:a16="http://schemas.microsoft.com/office/drawing/2014/main" id="{B2910777-367C-5E20-EE04-A11D6E00E4C9}"/>
              </a:ext>
            </a:extLst>
          </p:cNvPr>
          <p:cNvSpPr/>
          <p:nvPr/>
        </p:nvSpPr>
        <p:spPr>
          <a:xfrm>
            <a:off x="6933565" y="4403005"/>
            <a:ext cx="257233" cy="225074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0" name="楕円 29">
            <a:extLst>
              <a:ext uri="{FF2B5EF4-FFF2-40B4-BE49-F238E27FC236}">
                <a16:creationId xmlns:a16="http://schemas.microsoft.com/office/drawing/2014/main" id="{08F4FC63-6870-9C2D-004C-838791F843CB}"/>
              </a:ext>
            </a:extLst>
          </p:cNvPr>
          <p:cNvSpPr/>
          <p:nvPr/>
        </p:nvSpPr>
        <p:spPr>
          <a:xfrm>
            <a:off x="7628830" y="4239658"/>
            <a:ext cx="257233" cy="225074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aphicFrame>
        <p:nvGraphicFramePr>
          <p:cNvPr id="31" name="表 18">
            <a:extLst>
              <a:ext uri="{FF2B5EF4-FFF2-40B4-BE49-F238E27FC236}">
                <a16:creationId xmlns:a16="http://schemas.microsoft.com/office/drawing/2014/main" id="{73CCC20C-DDF9-D9BF-4AF8-8E1C392CE94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23842167"/>
              </p:ext>
            </p:extLst>
          </p:nvPr>
        </p:nvGraphicFramePr>
        <p:xfrm>
          <a:off x="251520" y="2072497"/>
          <a:ext cx="4176000" cy="2610192"/>
        </p:xfrm>
        <a:graphic>
          <a:graphicData uri="http://schemas.openxmlformats.org/drawingml/2006/table">
            <a:tbl>
              <a:tblPr firstRow="1" bandRow="1"/>
              <a:tblGrid>
                <a:gridCol w="720000">
                  <a:extLst>
                    <a:ext uri="{9D8B030D-6E8A-4147-A177-3AD203B41FA5}">
                      <a16:colId xmlns:a16="http://schemas.microsoft.com/office/drawing/2014/main" val="172406178"/>
                    </a:ext>
                  </a:extLst>
                </a:gridCol>
                <a:gridCol w="576000">
                  <a:extLst>
                    <a:ext uri="{9D8B030D-6E8A-4147-A177-3AD203B41FA5}">
                      <a16:colId xmlns:a16="http://schemas.microsoft.com/office/drawing/2014/main" val="1055651075"/>
                    </a:ext>
                  </a:extLst>
                </a:gridCol>
                <a:gridCol w="576000">
                  <a:extLst>
                    <a:ext uri="{9D8B030D-6E8A-4147-A177-3AD203B41FA5}">
                      <a16:colId xmlns:a16="http://schemas.microsoft.com/office/drawing/2014/main" val="884838355"/>
                    </a:ext>
                  </a:extLst>
                </a:gridCol>
                <a:gridCol w="576000">
                  <a:extLst>
                    <a:ext uri="{9D8B030D-6E8A-4147-A177-3AD203B41FA5}">
                      <a16:colId xmlns:a16="http://schemas.microsoft.com/office/drawing/2014/main" val="2911517556"/>
                    </a:ext>
                  </a:extLst>
                </a:gridCol>
                <a:gridCol w="576000">
                  <a:extLst>
                    <a:ext uri="{9D8B030D-6E8A-4147-A177-3AD203B41FA5}">
                      <a16:colId xmlns:a16="http://schemas.microsoft.com/office/drawing/2014/main" val="4232164755"/>
                    </a:ext>
                  </a:extLst>
                </a:gridCol>
                <a:gridCol w="576000">
                  <a:extLst>
                    <a:ext uri="{9D8B030D-6E8A-4147-A177-3AD203B41FA5}">
                      <a16:colId xmlns:a16="http://schemas.microsoft.com/office/drawing/2014/main" val="2458884806"/>
                    </a:ext>
                  </a:extLst>
                </a:gridCol>
                <a:gridCol w="576000">
                  <a:extLst>
                    <a:ext uri="{9D8B030D-6E8A-4147-A177-3AD203B41FA5}">
                      <a16:colId xmlns:a16="http://schemas.microsoft.com/office/drawing/2014/main" val="1192198917"/>
                    </a:ext>
                  </a:extLst>
                </a:gridCol>
              </a:tblGrid>
              <a:tr h="168496">
                <a:tc rowSpan="2"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r"/>
                      <a:r>
                        <a:rPr kumimoji="1" lang="ja-JP" altLang="en-US" sz="7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業務プロセス</a:t>
                      </a:r>
                      <a:endParaRPr kumimoji="1" lang="en-US" altLang="ja-JP" sz="7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  <a:p>
                      <a:pPr algn="r"/>
                      <a:endParaRPr kumimoji="1" lang="en-US" altLang="ja-JP" sz="7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  <a:p>
                      <a:pPr algn="r"/>
                      <a:endParaRPr kumimoji="1" lang="en-US" altLang="ja-JP" sz="7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  <a:p>
                      <a:pPr algn="r"/>
                      <a:endParaRPr kumimoji="1" lang="ja-JP" altLang="en-US" sz="7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  <a:p>
                      <a:pPr algn="l"/>
                      <a:r>
                        <a:rPr kumimoji="1" lang="ja-JP" altLang="en-US" sz="7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インフラ分野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2"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1000" dirty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日常維持管理業務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kumimoji="1" lang="ja-JP" altLang="en-US" sz="1000">
                        <a:solidFill>
                          <a:schemeClr val="bg1"/>
                        </a:solidFill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04040"/>
                    </a:solidFill>
                  </a:tcPr>
                </a:tc>
                <a:tc gridSpan="4"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1000" dirty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構造物の定期点検関連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kumimoji="1" lang="ja-JP" altLang="en-US" sz="1000">
                        <a:solidFill>
                          <a:schemeClr val="bg1"/>
                        </a:solidFill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0404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kumimoji="1" lang="ja-JP" altLang="en-US" sz="1000">
                        <a:solidFill>
                          <a:schemeClr val="bg1"/>
                        </a:solidFill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0404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93253002"/>
                  </a:ext>
                </a:extLst>
              </a:tr>
              <a:tr h="360000">
                <a:tc vMerge="1">
                  <a:txBody>
                    <a:bodyPr/>
                    <a:lstStyle/>
                    <a:p>
                      <a:endParaRPr kumimoji="1" lang="ja-JP" altLang="en-US" sz="1000">
                        <a:solidFill>
                          <a:schemeClr val="bg1"/>
                        </a:solidFill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04040"/>
                    </a:solidFill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1000" dirty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窓口</a:t>
                      </a:r>
                      <a:endParaRPr kumimoji="1" lang="en-US" altLang="ja-JP" sz="1000" dirty="0">
                        <a:solidFill>
                          <a:schemeClr val="bg1"/>
                        </a:solidFill>
                        <a:latin typeface="+mn-ea"/>
                        <a:ea typeface="+mn-ea"/>
                      </a:endParaRPr>
                    </a:p>
                    <a:p>
                      <a:pPr algn="ctr"/>
                      <a:r>
                        <a:rPr kumimoji="1" lang="ja-JP" altLang="en-US" sz="1000" dirty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業務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1000" dirty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維持</a:t>
                      </a:r>
                      <a:endParaRPr kumimoji="1" lang="en-US" altLang="ja-JP" sz="1000" dirty="0">
                        <a:solidFill>
                          <a:schemeClr val="bg1"/>
                        </a:solidFill>
                        <a:latin typeface="+mn-ea"/>
                        <a:ea typeface="+mn-ea"/>
                      </a:endParaRPr>
                    </a:p>
                    <a:p>
                      <a:pPr algn="ctr"/>
                      <a:r>
                        <a:rPr kumimoji="1" lang="ja-JP" altLang="en-US" sz="1000" dirty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作業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1000" dirty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計画</a:t>
                      </a:r>
                      <a:endParaRPr kumimoji="1" lang="en-US" altLang="ja-JP" sz="1000" dirty="0">
                        <a:solidFill>
                          <a:schemeClr val="bg1"/>
                        </a:solidFill>
                        <a:latin typeface="+mn-ea"/>
                        <a:ea typeface="+mn-ea"/>
                      </a:endParaRPr>
                    </a:p>
                    <a:p>
                      <a:pPr algn="ctr"/>
                      <a:r>
                        <a:rPr kumimoji="1" lang="ja-JP" altLang="en-US" sz="1000" dirty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策定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1000" dirty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点検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1000" dirty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設計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1000" dirty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工事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7153111"/>
                  </a:ext>
                </a:extLst>
              </a:tr>
              <a:tr h="186688">
                <a:tc rowSpan="4"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700" dirty="0">
                          <a:latin typeface="+mn-ea"/>
                          <a:ea typeface="+mn-ea"/>
                        </a:rPr>
                        <a:t>道路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rowSpan="4"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endParaRPr kumimoji="1" lang="en-US" altLang="ja-JP" sz="7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rowSpan="4"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巡回</a:t>
                      </a:r>
                      <a:endParaRPr kumimoji="1" lang="en-US" altLang="ja-JP" sz="7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  <a:p>
                      <a:pPr algn="ctr"/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清掃</a:t>
                      </a:r>
                      <a:endParaRPr kumimoji="1" lang="en-US" altLang="ja-JP" sz="7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  <a:p>
                      <a:pPr algn="ctr"/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除草</a:t>
                      </a:r>
                      <a:endParaRPr kumimoji="1" lang="en-US" altLang="ja-JP" sz="7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  <a:p>
                      <a:pPr algn="ctr"/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剪定</a:t>
                      </a:r>
                      <a:endParaRPr kumimoji="1" lang="en-US" altLang="ja-JP" sz="7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橋梁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橋梁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橋梁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橋梁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5397074"/>
                  </a:ext>
                </a:extLst>
              </a:tr>
              <a:tr h="136784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トンネル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トンネル</a:t>
                      </a:r>
                      <a:endParaRPr kumimoji="1" lang="en-US" altLang="ja-JP" sz="7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トンネル</a:t>
                      </a:r>
                      <a:endParaRPr kumimoji="1" lang="en-US" altLang="ja-JP" sz="7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トンネル</a:t>
                      </a:r>
                      <a:endParaRPr kumimoji="1" lang="en-US" altLang="ja-JP" sz="7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79825436"/>
                  </a:ext>
                </a:extLst>
              </a:tr>
              <a:tr h="230896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道路</a:t>
                      </a:r>
                      <a:endParaRPr kumimoji="1" lang="en-US" altLang="ja-JP" sz="7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  <a:p>
                      <a:pPr algn="ctr"/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附属物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道路</a:t>
                      </a:r>
                      <a:endParaRPr kumimoji="1" lang="en-US" altLang="ja-JP" sz="7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  <a:p>
                      <a:pPr algn="ctr"/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附属物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道路</a:t>
                      </a:r>
                      <a:endParaRPr kumimoji="1" lang="en-US" altLang="ja-JP" sz="7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  <a:p>
                      <a:pPr algn="ctr"/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附属物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道路</a:t>
                      </a:r>
                      <a:endParaRPr kumimoji="1" lang="en-US" altLang="ja-JP" sz="7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  <a:p>
                      <a:pPr algn="ctr"/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附属物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17803449"/>
                  </a:ext>
                </a:extLst>
              </a:tr>
              <a:tr h="203088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舗装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舗装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舗装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舗装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19672628"/>
                  </a:ext>
                </a:extLst>
              </a:tr>
              <a:tr h="170184"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700" dirty="0">
                          <a:latin typeface="+mn-ea"/>
                          <a:ea typeface="+mn-ea"/>
                        </a:rPr>
                        <a:t>河川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endParaRPr kumimoji="1" lang="en-US" altLang="ja-JP" sz="7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除草</a:t>
                      </a:r>
                      <a:endParaRPr kumimoji="1" lang="en-US" altLang="ja-JP" sz="7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河川</a:t>
                      </a:r>
                      <a:endParaRPr kumimoji="1" lang="en-US" altLang="ja-JP" sz="7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  <a:p>
                      <a:pPr algn="ctr"/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構造物</a:t>
                      </a:r>
                      <a:endParaRPr kumimoji="1" lang="en-US" altLang="ja-JP" sz="7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河川</a:t>
                      </a:r>
                      <a:endParaRPr kumimoji="1" lang="en-US" altLang="ja-JP" sz="7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  <a:p>
                      <a:pPr algn="ctr"/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構造物</a:t>
                      </a:r>
                      <a:endParaRPr kumimoji="1" lang="en-US" altLang="ja-JP" sz="7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河川</a:t>
                      </a:r>
                      <a:endParaRPr kumimoji="1" lang="en-US" altLang="ja-JP" sz="7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  <a:p>
                      <a:pPr algn="ctr"/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構造物</a:t>
                      </a:r>
                      <a:endParaRPr kumimoji="1" lang="en-US" altLang="ja-JP" sz="7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河川</a:t>
                      </a:r>
                      <a:endParaRPr kumimoji="1" lang="en-US" altLang="ja-JP" sz="7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  <a:p>
                      <a:pPr algn="ctr"/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構造物</a:t>
                      </a:r>
                      <a:endParaRPr kumimoji="1" lang="en-US" altLang="ja-JP" sz="7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02042008"/>
                  </a:ext>
                </a:extLst>
              </a:tr>
              <a:tr h="188216"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700" dirty="0">
                          <a:latin typeface="+mn-ea"/>
                          <a:ea typeface="+mn-ea"/>
                        </a:rPr>
                        <a:t>公園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endParaRPr kumimoji="1" lang="ja-JP" altLang="en-US" sz="7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除草・剪定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遊具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遊具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遊具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遊具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16069152"/>
                  </a:ext>
                </a:extLst>
              </a:tr>
              <a:tr h="228104"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700" dirty="0">
                          <a:latin typeface="+mn-ea"/>
                          <a:ea typeface="+mn-ea"/>
                        </a:rPr>
                        <a:t>下水道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endParaRPr kumimoji="1" lang="ja-JP" altLang="en-US" sz="70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endParaRPr kumimoji="1" lang="ja-JP" altLang="en-US" sz="7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管路施設</a:t>
                      </a:r>
                      <a:endParaRPr kumimoji="1" lang="en-US" altLang="ja-JP" sz="7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処理施設</a:t>
                      </a:r>
                      <a:endParaRPr kumimoji="1" lang="en-US" altLang="ja-JP" sz="7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ポンプ場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uLnTx/>
                          <a:uFillTx/>
                          <a:latin typeface="ＭＳ Ｐゴシック"/>
                          <a:ea typeface="+mn-ea"/>
                          <a:cs typeface="+mn-cs"/>
                        </a:rPr>
                        <a:t>管路施設</a:t>
                      </a:r>
                      <a:endParaRPr kumimoji="1" lang="en-US" altLang="ja-JP" sz="7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uLnTx/>
                        <a:uFillTx/>
                        <a:latin typeface="ＭＳ Ｐゴシック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uLnTx/>
                          <a:uFillTx/>
                          <a:latin typeface="ＭＳ Ｐゴシック"/>
                          <a:ea typeface="+mn-ea"/>
                          <a:cs typeface="+mn-cs"/>
                        </a:rPr>
                        <a:t>処理施設</a:t>
                      </a:r>
                      <a:endParaRPr kumimoji="1" lang="en-US" altLang="ja-JP" sz="7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uLnTx/>
                        <a:uFillTx/>
                        <a:latin typeface="ＭＳ Ｐゴシック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uLnTx/>
                          <a:uFillTx/>
                          <a:latin typeface="ＭＳ Ｐゴシック"/>
                          <a:ea typeface="+mn-ea"/>
                          <a:cs typeface="+mn-cs"/>
                        </a:rPr>
                        <a:t>ポンプ場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uLnTx/>
                          <a:uFillTx/>
                          <a:latin typeface="ＭＳ Ｐゴシック"/>
                          <a:ea typeface="+mn-ea"/>
                          <a:cs typeface="+mn-cs"/>
                        </a:rPr>
                        <a:t>管路施設</a:t>
                      </a:r>
                      <a:endParaRPr kumimoji="1" lang="en-US" altLang="ja-JP" sz="7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uLnTx/>
                        <a:uFillTx/>
                        <a:latin typeface="ＭＳ Ｐゴシック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uLnTx/>
                          <a:uFillTx/>
                          <a:latin typeface="ＭＳ Ｐゴシック"/>
                          <a:ea typeface="+mn-ea"/>
                          <a:cs typeface="+mn-cs"/>
                        </a:rPr>
                        <a:t>処理施設</a:t>
                      </a:r>
                      <a:endParaRPr kumimoji="1" lang="en-US" altLang="ja-JP" sz="7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uLnTx/>
                        <a:uFillTx/>
                        <a:latin typeface="ＭＳ Ｐゴシック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uLnTx/>
                          <a:uFillTx/>
                          <a:latin typeface="ＭＳ Ｐゴシック"/>
                          <a:ea typeface="+mn-ea"/>
                          <a:cs typeface="+mn-cs"/>
                        </a:rPr>
                        <a:t>ポンプ場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uLnTx/>
                          <a:uFillTx/>
                          <a:latin typeface="ＭＳ Ｐゴシック"/>
                          <a:ea typeface="+mn-ea"/>
                          <a:cs typeface="+mn-cs"/>
                        </a:rPr>
                        <a:t>管路施設</a:t>
                      </a:r>
                      <a:endParaRPr kumimoji="1" lang="en-US" altLang="ja-JP" sz="7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uLnTx/>
                        <a:uFillTx/>
                        <a:latin typeface="ＭＳ Ｐゴシック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uLnTx/>
                          <a:uFillTx/>
                          <a:latin typeface="ＭＳ Ｐゴシック"/>
                          <a:ea typeface="+mn-ea"/>
                          <a:cs typeface="+mn-cs"/>
                        </a:rPr>
                        <a:t>処理施設</a:t>
                      </a:r>
                      <a:endParaRPr kumimoji="1" lang="en-US" altLang="ja-JP" sz="7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uLnTx/>
                        <a:uFillTx/>
                        <a:latin typeface="ＭＳ Ｐゴシック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uLnTx/>
                          <a:uFillTx/>
                          <a:latin typeface="ＭＳ Ｐゴシック"/>
                          <a:ea typeface="+mn-ea"/>
                          <a:cs typeface="+mn-cs"/>
                        </a:rPr>
                        <a:t>ポンプ場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41040007"/>
                  </a:ext>
                </a:extLst>
              </a:tr>
              <a:tr h="200296"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700" dirty="0">
                          <a:latin typeface="+mn-ea"/>
                          <a:ea typeface="+mn-ea"/>
                        </a:rPr>
                        <a:t>その他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endParaRPr kumimoji="1" lang="ja-JP" altLang="en-US" sz="7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endParaRPr kumimoji="1" lang="ja-JP" altLang="en-US" sz="7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農道・林道</a:t>
                      </a:r>
                      <a:endParaRPr kumimoji="1" lang="en-US" altLang="ja-JP" sz="7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臨港道路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uLnTx/>
                          <a:uFillTx/>
                          <a:latin typeface="ＭＳ Ｐゴシック"/>
                          <a:ea typeface="+mn-ea"/>
                          <a:cs typeface="+mn-cs"/>
                        </a:rPr>
                        <a:t>農道・林道</a:t>
                      </a:r>
                      <a:endParaRPr kumimoji="1" lang="en-US" altLang="ja-JP" sz="7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uLnTx/>
                        <a:uFillTx/>
                        <a:latin typeface="ＭＳ Ｐゴシック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uLnTx/>
                          <a:uFillTx/>
                          <a:latin typeface="ＭＳ Ｐゴシック"/>
                          <a:ea typeface="+mn-ea"/>
                          <a:cs typeface="+mn-cs"/>
                        </a:rPr>
                        <a:t>臨港道路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uLnTx/>
                          <a:uFillTx/>
                          <a:latin typeface="ＭＳ Ｐゴシック"/>
                          <a:ea typeface="+mn-ea"/>
                          <a:cs typeface="+mn-cs"/>
                        </a:rPr>
                        <a:t>農道・林道</a:t>
                      </a:r>
                      <a:endParaRPr kumimoji="1" lang="en-US" altLang="ja-JP" sz="7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uLnTx/>
                        <a:uFillTx/>
                        <a:latin typeface="ＭＳ Ｐゴシック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uLnTx/>
                          <a:uFillTx/>
                          <a:latin typeface="ＭＳ Ｐゴシック"/>
                          <a:ea typeface="+mn-ea"/>
                          <a:cs typeface="+mn-cs"/>
                        </a:rPr>
                        <a:t>臨港道路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uLnTx/>
                          <a:uFillTx/>
                          <a:latin typeface="ＭＳ Ｐゴシック"/>
                          <a:ea typeface="+mn-ea"/>
                          <a:cs typeface="+mn-cs"/>
                        </a:rPr>
                        <a:t>農道・林道</a:t>
                      </a:r>
                      <a:endParaRPr kumimoji="1" lang="en-US" altLang="ja-JP" sz="7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uLnTx/>
                        <a:uFillTx/>
                        <a:latin typeface="ＭＳ Ｐゴシック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uLnTx/>
                          <a:uFillTx/>
                          <a:latin typeface="ＭＳ Ｐゴシック"/>
                          <a:ea typeface="+mn-ea"/>
                          <a:cs typeface="+mn-cs"/>
                        </a:rPr>
                        <a:t>臨港道路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11881651"/>
                  </a:ext>
                </a:extLst>
              </a:tr>
            </a:tbl>
          </a:graphicData>
        </a:graphic>
      </p:graphicFrame>
      <p:sp>
        <p:nvSpPr>
          <p:cNvPr id="32" name="テキスト ボックス 31">
            <a:extLst>
              <a:ext uri="{FF2B5EF4-FFF2-40B4-BE49-F238E27FC236}">
                <a16:creationId xmlns:a16="http://schemas.microsoft.com/office/drawing/2014/main" id="{27ECB13B-2A5E-4A0A-54BC-32740A0FB5E4}"/>
              </a:ext>
            </a:extLst>
          </p:cNvPr>
          <p:cNvSpPr txBox="1"/>
          <p:nvPr/>
        </p:nvSpPr>
        <p:spPr>
          <a:xfrm>
            <a:off x="282713" y="4656529"/>
            <a:ext cx="4104456" cy="503590"/>
          </a:xfrm>
          <a:prstGeom prst="rect">
            <a:avLst/>
          </a:prstGeom>
          <a:noFill/>
        </p:spPr>
        <p:txBody>
          <a:bodyPr wrap="square" lIns="36000" tIns="36000" rIns="36000" bIns="36000">
            <a:spAutoFit/>
          </a:bodyPr>
          <a:lstStyle/>
          <a:p>
            <a:pPr algn="just">
              <a:defRPr/>
            </a:pPr>
            <a:r>
              <a:rPr lang="ja-JP" altLang="en-US" sz="700" u="sng" dirty="0">
                <a:latin typeface="ＭＳ Ｐゴシック"/>
                <a:ea typeface="ＭＳ Ｐゴシック"/>
              </a:rPr>
              <a:t>凡例</a:t>
            </a:r>
            <a:endParaRPr lang="en-US" altLang="ja-JP" sz="700" u="sng" dirty="0">
              <a:latin typeface="ＭＳ Ｐゴシック"/>
              <a:ea typeface="ＭＳ Ｐゴシック"/>
            </a:endParaRPr>
          </a:p>
          <a:p>
            <a:pPr algn="just">
              <a:defRPr/>
            </a:pPr>
            <a:r>
              <a:rPr lang="ja-JP" altLang="en-US" sz="700" dirty="0">
                <a:latin typeface="ＭＳ Ｐゴシック"/>
                <a:ea typeface="ＭＳ Ｐゴシック"/>
              </a:rPr>
              <a:t>実施済みの場合：グレーで塗りつぶしてください</a:t>
            </a:r>
            <a:endParaRPr lang="en-US" altLang="ja-JP" sz="700" dirty="0">
              <a:latin typeface="ＭＳ Ｐゴシック"/>
              <a:ea typeface="ＭＳ Ｐゴシック"/>
            </a:endParaRPr>
          </a:p>
          <a:p>
            <a:pPr algn="just">
              <a:defRPr/>
            </a:pPr>
            <a:r>
              <a:rPr lang="ja-JP" altLang="en-US" sz="700" dirty="0">
                <a:latin typeface="ＭＳ Ｐゴシック"/>
                <a:ea typeface="ＭＳ Ｐゴシック"/>
              </a:rPr>
              <a:t>実施予定の場合：</a:t>
            </a:r>
            <a:r>
              <a:rPr lang="en-US" altLang="ja-JP" sz="700" dirty="0">
                <a:solidFill>
                  <a:srgbClr val="00B050"/>
                </a:solidFill>
                <a:latin typeface="ＭＳ Ｐゴシック"/>
                <a:ea typeface="ＭＳ Ｐゴシック"/>
              </a:rPr>
              <a:t>R8</a:t>
            </a:r>
            <a:r>
              <a:rPr lang="ja-JP" altLang="en-US" sz="700" dirty="0">
                <a:solidFill>
                  <a:srgbClr val="00B050"/>
                </a:solidFill>
                <a:latin typeface="ＭＳ Ｐゴシック"/>
                <a:ea typeface="ＭＳ Ｐゴシック"/>
              </a:rPr>
              <a:t>年度以降は緑の枠、</a:t>
            </a:r>
            <a:r>
              <a:rPr lang="en-US" altLang="ja-JP" sz="700" dirty="0">
                <a:solidFill>
                  <a:srgbClr val="0070C0"/>
                </a:solidFill>
                <a:latin typeface="ＭＳ Ｐゴシック"/>
                <a:ea typeface="ＭＳ Ｐゴシック"/>
              </a:rPr>
              <a:t>R9</a:t>
            </a:r>
            <a:r>
              <a:rPr lang="ja-JP" altLang="en-US" sz="700" dirty="0">
                <a:solidFill>
                  <a:srgbClr val="0070C0"/>
                </a:solidFill>
                <a:latin typeface="ＭＳ Ｐゴシック"/>
                <a:ea typeface="ＭＳ Ｐゴシック"/>
              </a:rPr>
              <a:t>年度以降は青の枠、</a:t>
            </a:r>
            <a:r>
              <a:rPr lang="en-US" altLang="ja-JP" sz="700" dirty="0">
                <a:solidFill>
                  <a:srgbClr val="FF0000"/>
                </a:solidFill>
                <a:latin typeface="ＭＳ Ｐゴシック"/>
                <a:ea typeface="ＭＳ Ｐゴシック"/>
              </a:rPr>
              <a:t>R10</a:t>
            </a:r>
            <a:r>
              <a:rPr lang="ja-JP" altLang="en-US" sz="700" dirty="0">
                <a:solidFill>
                  <a:srgbClr val="FF0000"/>
                </a:solidFill>
                <a:latin typeface="ＭＳ Ｐゴシック"/>
                <a:ea typeface="ＭＳ Ｐゴシック"/>
              </a:rPr>
              <a:t>年度以降は赤の枠</a:t>
            </a:r>
            <a:r>
              <a:rPr lang="ja-JP" altLang="en-US" sz="700" dirty="0">
                <a:latin typeface="ＭＳ Ｐゴシック"/>
                <a:ea typeface="ＭＳ Ｐゴシック"/>
              </a:rPr>
              <a:t>で囲ってください</a:t>
            </a:r>
            <a:endParaRPr lang="en-US" altLang="ja-JP" sz="700" dirty="0">
              <a:latin typeface="ＭＳ Ｐゴシック"/>
              <a:ea typeface="ＭＳ Ｐゴシック"/>
            </a:endParaRPr>
          </a:p>
          <a:p>
            <a:pPr algn="just">
              <a:defRPr/>
            </a:pPr>
            <a:r>
              <a:rPr lang="ja-JP" altLang="en-US" sz="700" dirty="0">
                <a:latin typeface="ＭＳ Ｐゴシック"/>
                <a:ea typeface="ＭＳ Ｐゴシック"/>
              </a:rPr>
              <a:t>検討中の場合：</a:t>
            </a:r>
            <a:r>
              <a:rPr lang="ja-JP" altLang="en-US" sz="700" dirty="0">
                <a:solidFill>
                  <a:srgbClr val="FFC000"/>
                </a:solidFill>
                <a:latin typeface="ＭＳ Ｐゴシック"/>
                <a:ea typeface="ＭＳ Ｐゴシック"/>
              </a:rPr>
              <a:t>オレンジの枠</a:t>
            </a:r>
            <a:r>
              <a:rPr lang="ja-JP" altLang="en-US" sz="700" dirty="0">
                <a:latin typeface="ＭＳ Ｐゴシック"/>
                <a:ea typeface="ＭＳ Ｐゴシック"/>
              </a:rPr>
              <a:t>で囲ってください</a:t>
            </a:r>
            <a:endParaRPr lang="en-US" altLang="ja-JP" sz="700" dirty="0">
              <a:latin typeface="ＭＳ Ｐゴシック"/>
              <a:ea typeface="ＭＳ Ｐゴシック"/>
            </a:endParaRPr>
          </a:p>
        </p:txBody>
      </p:sp>
      <p:sp>
        <p:nvSpPr>
          <p:cNvPr id="39" name="テキスト ボックス 38">
            <a:extLst>
              <a:ext uri="{FF2B5EF4-FFF2-40B4-BE49-F238E27FC236}">
                <a16:creationId xmlns:a16="http://schemas.microsoft.com/office/drawing/2014/main" id="{CBC631F9-1F5F-3631-BB78-DA583D06BA20}"/>
              </a:ext>
            </a:extLst>
          </p:cNvPr>
          <p:cNvSpPr txBox="1"/>
          <p:nvPr/>
        </p:nvSpPr>
        <p:spPr>
          <a:xfrm>
            <a:off x="4974682" y="2290606"/>
            <a:ext cx="3599972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700" dirty="0"/>
              <a:t>・平成</a:t>
            </a:r>
            <a:r>
              <a:rPr lang="en-US" altLang="ja-JP" sz="700" dirty="0"/>
              <a:t>2</a:t>
            </a:r>
            <a:r>
              <a:rPr lang="ja-JP" altLang="en-US" sz="700"/>
              <a:t>７年度</a:t>
            </a:r>
            <a:r>
              <a:rPr lang="ja-JP" altLang="en-US" sz="700" dirty="0"/>
              <a:t>から実施</a:t>
            </a:r>
          </a:p>
          <a:p>
            <a:r>
              <a:rPr lang="ja-JP" altLang="en-US" sz="700" dirty="0"/>
              <a:t>・対象施設：橋梁・道路トンネル・道路附属物・道路土工構造物・小規模附属物</a:t>
            </a:r>
            <a:endParaRPr lang="en-US" altLang="ja-JP" sz="700" dirty="0"/>
          </a:p>
        </p:txBody>
      </p:sp>
      <p:sp>
        <p:nvSpPr>
          <p:cNvPr id="40" name="テキスト ボックス 39">
            <a:extLst>
              <a:ext uri="{FF2B5EF4-FFF2-40B4-BE49-F238E27FC236}">
                <a16:creationId xmlns:a16="http://schemas.microsoft.com/office/drawing/2014/main" id="{86DD5C55-2B4E-A237-2CDA-63CDEA4D2088}"/>
              </a:ext>
            </a:extLst>
          </p:cNvPr>
          <p:cNvSpPr txBox="1"/>
          <p:nvPr/>
        </p:nvSpPr>
        <p:spPr>
          <a:xfrm>
            <a:off x="710195" y="2649002"/>
            <a:ext cx="360041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kumimoji="1" lang="ja-JP" altLang="en-US" sz="700" dirty="0">
              <a:solidFill>
                <a:srgbClr val="FFC000"/>
              </a:solidFill>
              <a:latin typeface="+mn-ea"/>
              <a:ea typeface="+mn-ea"/>
            </a:endParaRPr>
          </a:p>
        </p:txBody>
      </p:sp>
      <p:sp>
        <p:nvSpPr>
          <p:cNvPr id="43" name="楕円 42">
            <a:extLst>
              <a:ext uri="{FF2B5EF4-FFF2-40B4-BE49-F238E27FC236}">
                <a16:creationId xmlns:a16="http://schemas.microsoft.com/office/drawing/2014/main" id="{46DDB6AD-F26C-0926-DD38-566844C2CE82}"/>
              </a:ext>
            </a:extLst>
          </p:cNvPr>
          <p:cNvSpPr/>
          <p:nvPr/>
        </p:nvSpPr>
        <p:spPr>
          <a:xfrm>
            <a:off x="2018171" y="6478279"/>
            <a:ext cx="168611" cy="169525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47" name="直線矢印コネクタ 46">
            <a:extLst>
              <a:ext uri="{FF2B5EF4-FFF2-40B4-BE49-F238E27FC236}">
                <a16:creationId xmlns:a16="http://schemas.microsoft.com/office/drawing/2014/main" id="{E7A2A4C6-60B1-ECD3-7B8C-9B546DAB98FA}"/>
              </a:ext>
            </a:extLst>
          </p:cNvPr>
          <p:cNvCxnSpPr>
            <a:cxnSpLocks/>
          </p:cNvCxnSpPr>
          <p:nvPr/>
        </p:nvCxnSpPr>
        <p:spPr>
          <a:xfrm flipV="1">
            <a:off x="6084168" y="3367986"/>
            <a:ext cx="0" cy="345721"/>
          </a:xfrm>
          <a:prstGeom prst="straightConnector1">
            <a:avLst/>
          </a:prstGeom>
          <a:solidFill>
            <a:sysClr val="windowText" lastClr="000000">
              <a:lumMod val="75000"/>
              <a:lumOff val="25000"/>
            </a:sysClr>
          </a:solidFill>
          <a:ln w="19050" cap="flat" cmpd="sng" algn="ctr">
            <a:solidFill>
              <a:sysClr val="windowText" lastClr="000000">
                <a:lumMod val="75000"/>
                <a:lumOff val="25000"/>
              </a:sysClr>
            </a:solidFill>
            <a:prstDash val="solid"/>
            <a:headEnd type="triangle"/>
            <a:tailEnd type="triangle"/>
          </a:ln>
          <a:effectLst/>
        </p:spPr>
      </p:cxnSp>
    </p:spTree>
    <p:extLst>
      <p:ext uri="{BB962C8B-B14F-4D97-AF65-F5344CB8AC3E}">
        <p14:creationId xmlns:p14="http://schemas.microsoft.com/office/powerpoint/2010/main" val="1533579830"/>
      </p:ext>
    </p:extLst>
  </p:cSld>
  <p:clrMapOvr>
    <a:masterClrMapping/>
  </p:clrMapOvr>
</p:sld>
</file>

<file path=ppt/theme/theme1.xml><?xml version="1.0" encoding="utf-8"?>
<a:theme xmlns:a="http://schemas.openxmlformats.org/drawingml/2006/main" name="1_標準デザイン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標準デザイン">
      <a:majorFont>
        <a:latin typeface="HGP創英角ｺﾞｼｯｸUB"/>
        <a:ea typeface="HGP創英角ｺﾞｼｯｸUB"/>
        <a:cs typeface=""/>
      </a:majorFont>
      <a:minorFont>
        <a:latin typeface="Arial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Blank.pptx" id="{75BB661A-7159-40AB-A8B9-95C523401A87}" vid="{AD23DF29-DE52-45D5-B687-48F301D686A8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12791</TotalTime>
  <Words>401</Words>
  <Application>Microsoft Office PowerPoint</Application>
  <PresentationFormat>画面に合わせる (4:3)</PresentationFormat>
  <Paragraphs>112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6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8" baseType="lpstr">
      <vt:lpstr>HGP創英角ｺﾞｼｯｸUB</vt:lpstr>
      <vt:lpstr>ＭＳ Ｐゴシック</vt:lpstr>
      <vt:lpstr>Arial</vt:lpstr>
      <vt:lpstr>Calibri</vt:lpstr>
      <vt:lpstr>Times New Roman</vt:lpstr>
      <vt:lpstr>Wingdings</vt:lpstr>
      <vt:lpstr>1_標準デザイン</vt:lpstr>
      <vt:lpstr>PowerPoint プレゼンテーション</vt:lpstr>
    </vt:vector>
  </TitlesOfParts>
  <Company>国土交通省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行政情報システム室</dc:creator>
  <cp:lastModifiedBy>shien</cp:lastModifiedBy>
  <cp:revision>396</cp:revision>
  <cp:lastPrinted>2026-01-26T07:16:19Z</cp:lastPrinted>
  <dcterms:created xsi:type="dcterms:W3CDTF">2007-11-06T12:19:33Z</dcterms:created>
  <dcterms:modified xsi:type="dcterms:W3CDTF">2026-03-26T02:23:21Z</dcterms:modified>
</cp:coreProperties>
</file>