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17" r:id="rId1"/>
  </p:sldMasterIdLst>
  <p:notesMasterIdLst>
    <p:notesMasterId r:id="rId3"/>
  </p:notesMasterIdLst>
  <p:sldIdLst>
    <p:sldId id="3167" r:id="rId2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3FAFD"/>
    <a:srgbClr val="FFCCFF"/>
    <a:srgbClr val="FF99FF"/>
    <a:srgbClr val="75C5AE"/>
    <a:srgbClr val="6FC3AB"/>
    <a:srgbClr val="BCC5CC"/>
    <a:srgbClr val="C7E1F5"/>
    <a:srgbClr val="D5E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6159" autoAdjust="0"/>
  </p:normalViewPr>
  <p:slideViewPr>
    <p:cSldViewPr>
      <p:cViewPr varScale="1">
        <p:scale>
          <a:sx n="119" d="100"/>
          <a:sy n="119" d="100"/>
        </p:scale>
        <p:origin x="186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5651" y="1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/>
          <a:lstStyle>
            <a:lvl1pPr algn="r">
              <a:defRPr sz="900"/>
            </a:lvl1pPr>
          </a:lstStyle>
          <a:p>
            <a:fld id="{345E4279-E8E1-42AB-A518-AC3621A1DE36}" type="datetimeFigureOut">
              <a:rPr kumimoji="1" lang="ja-JP" altLang="en-US" smtClean="0"/>
              <a:pPr/>
              <a:t>2026/3/26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9928" tIns="34965" rIns="69928" bIns="34965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480" y="4720912"/>
            <a:ext cx="5446241" cy="4472763"/>
          </a:xfrm>
          <a:prstGeom prst="rect">
            <a:avLst/>
          </a:prstGeom>
        </p:spPr>
        <p:txBody>
          <a:bodyPr vert="horz" lIns="69928" tIns="34965" rIns="69928" bIns="34965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l">
              <a:defRPr sz="9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5651" y="9440599"/>
            <a:ext cx="2950348" cy="497517"/>
          </a:xfrm>
          <a:prstGeom prst="rect">
            <a:avLst/>
          </a:prstGeom>
        </p:spPr>
        <p:txBody>
          <a:bodyPr vert="horz" lIns="69928" tIns="34965" rIns="69928" bIns="34965" rtlCol="0" anchor="b"/>
          <a:lstStyle>
            <a:lvl1pPr algn="r">
              <a:defRPr sz="900"/>
            </a:lvl1pPr>
          </a:lstStyle>
          <a:p>
            <a:fld id="{973C9013-F0BD-44EE-96AF-C387C2CE37E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69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692275" y="3284538"/>
            <a:ext cx="7451725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>
              <a:solidFill>
                <a:prstClr val="black"/>
              </a:solidFill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51550"/>
            <a:ext cx="21240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0" y="6524625"/>
            <a:ext cx="36369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 dirty="0">
                <a:solidFill>
                  <a:prstClr val="white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2133600"/>
            <a:ext cx="7524750" cy="1470025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184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49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rectangle" preserve="1">
  <p:cSld name="Blank rectang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 descr="paint_transparent3.png"/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"/>
            <a:ext cx="9144000" cy="685800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4297652" y="5930631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>
                <a:solidFill>
                  <a:srgbClr val="999999"/>
                </a:solidFill>
              </a:defRPr>
            </a:lvl1pPr>
            <a:lvl2pPr lvl="1" algn="ctr" rtl="0">
              <a:buNone/>
              <a:defRPr>
                <a:solidFill>
                  <a:srgbClr val="999999"/>
                </a:solidFill>
              </a:defRPr>
            </a:lvl2pPr>
            <a:lvl3pPr lvl="2" algn="ctr" rtl="0">
              <a:buNone/>
              <a:defRPr>
                <a:solidFill>
                  <a:srgbClr val="999999"/>
                </a:solidFill>
              </a:defRPr>
            </a:lvl3pPr>
            <a:lvl4pPr lvl="3" algn="ctr" rtl="0">
              <a:buNone/>
              <a:defRPr>
                <a:solidFill>
                  <a:srgbClr val="999999"/>
                </a:solidFill>
              </a:defRPr>
            </a:lvl4pPr>
            <a:lvl5pPr lvl="4" algn="ctr" rtl="0">
              <a:buNone/>
              <a:defRPr>
                <a:solidFill>
                  <a:srgbClr val="999999"/>
                </a:solidFill>
              </a:defRPr>
            </a:lvl5pPr>
            <a:lvl6pPr lvl="5" algn="ctr" rtl="0">
              <a:buNone/>
              <a:defRPr>
                <a:solidFill>
                  <a:srgbClr val="999999"/>
                </a:solidFill>
              </a:defRPr>
            </a:lvl6pPr>
            <a:lvl7pPr lvl="6" algn="ctr" rtl="0">
              <a:buNone/>
              <a:defRPr>
                <a:solidFill>
                  <a:srgbClr val="999999"/>
                </a:solidFill>
              </a:defRPr>
            </a:lvl7pPr>
            <a:lvl8pPr lvl="7" algn="ctr" rtl="0">
              <a:buNone/>
              <a:defRPr>
                <a:solidFill>
                  <a:srgbClr val="999999"/>
                </a:solidFill>
              </a:defRPr>
            </a:lvl8pPr>
            <a:lvl9pPr lvl="8" algn="ctr" rtl="0">
              <a:buNone/>
              <a:defRPr>
                <a:solidFill>
                  <a:srgbClr val="999999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4770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408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82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3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7740352" cy="47625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88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27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37288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1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606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D8EB0F5-BD9C-3A2A-E1B1-029F96B175FD}"/>
              </a:ext>
            </a:extLst>
          </p:cNvPr>
          <p:cNvSpPr txBox="1"/>
          <p:nvPr/>
        </p:nvSpPr>
        <p:spPr>
          <a:xfrm>
            <a:off x="4643064" y="1701217"/>
            <a:ext cx="4320000" cy="294327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（２）自治体の束</a:t>
            </a:r>
            <a:endParaRPr lang="ja-JP" altLang="en-US" sz="1600" dirty="0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86CEB7B-99FE-2513-EF3A-AA72770F8C9D}"/>
              </a:ext>
            </a:extLst>
          </p:cNvPr>
          <p:cNvSpPr/>
          <p:nvPr/>
        </p:nvSpPr>
        <p:spPr>
          <a:xfrm>
            <a:off x="4772803" y="2472357"/>
            <a:ext cx="774443" cy="944336"/>
          </a:xfrm>
          <a:prstGeom prst="roundRect">
            <a:avLst>
              <a:gd name="adj" fmla="val 13149"/>
            </a:avLst>
          </a:pr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			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3" name="タイトル 3">
            <a:extLst>
              <a:ext uri="{FF2B5EF4-FFF2-40B4-BE49-F238E27FC236}">
                <a16:creationId xmlns:a16="http://schemas.microsoft.com/office/drawing/2014/main" id="{232E4ABB-B572-5D55-F6E1-E4FCB5528AB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9144000" cy="476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>
                <a:solidFill>
                  <a:srgbClr val="4087C8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400" kern="0" dirty="0"/>
              <a:t>群マネの実施状況</a:t>
            </a:r>
            <a:r>
              <a:rPr lang="ja-JP" altLang="en-US" sz="1800" kern="0" dirty="0"/>
              <a:t>（公益財団法人山形県建設技術センター）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786C0BF-7105-2107-A912-B32C6B20D9B4}"/>
              </a:ext>
            </a:extLst>
          </p:cNvPr>
          <p:cNvSpPr txBox="1"/>
          <p:nvPr/>
        </p:nvSpPr>
        <p:spPr>
          <a:xfrm>
            <a:off x="0" y="571603"/>
            <a:ext cx="4932041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>
            <a:defPPr>
              <a:defRPr lang="ja-JP"/>
            </a:defPPr>
            <a:lvl1pPr algn="ctr">
              <a:defRPr sz="1600" spc="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［自治体が抱える課題と群マネ導入で期待する効果］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026F0EC-6D9C-FD1F-45EE-FDA2AD69AEE3}"/>
              </a:ext>
            </a:extLst>
          </p:cNvPr>
          <p:cNvSpPr txBox="1"/>
          <p:nvPr/>
        </p:nvSpPr>
        <p:spPr>
          <a:xfrm>
            <a:off x="179992" y="1709858"/>
            <a:ext cx="4320000" cy="4945669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（１）</a:t>
            </a:r>
            <a:r>
              <a:rPr lang="ja-JP" altLang="en-US" sz="10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業務のマネジメント戦略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388A761-6A97-6950-F8F8-827642829B11}"/>
              </a:ext>
            </a:extLst>
          </p:cNvPr>
          <p:cNvSpPr txBox="1"/>
          <p:nvPr/>
        </p:nvSpPr>
        <p:spPr>
          <a:xfrm>
            <a:off x="0" y="1371304"/>
            <a:ext cx="9144000" cy="338554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just"/>
            <a:r>
              <a:rPr kumimoji="1" lang="ja-JP" altLang="en-US" sz="1600" dirty="0">
                <a:solidFill>
                  <a:sysClr val="windowText" lastClr="000000"/>
                </a:solidFill>
                <a:latin typeface="+mn-ea"/>
                <a:ea typeface="+mn-ea"/>
              </a:rPr>
              <a:t>［実施内容］</a:t>
            </a:r>
            <a:endParaRPr lang="ja-JP" altLang="en-US" sz="1600" dirty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D783F48-C34A-77E6-89A3-5DBB5A493804}"/>
              </a:ext>
            </a:extLst>
          </p:cNvPr>
          <p:cNvSpPr txBox="1"/>
          <p:nvPr/>
        </p:nvSpPr>
        <p:spPr>
          <a:xfrm>
            <a:off x="179992" y="1859853"/>
            <a:ext cx="4320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①対象範囲（インフラ分野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業務プロセス）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D22C9A-8398-4FB2-FE28-EADE5163AFFF}"/>
              </a:ext>
            </a:extLst>
          </p:cNvPr>
          <p:cNvSpPr txBox="1"/>
          <p:nvPr/>
        </p:nvSpPr>
        <p:spPr>
          <a:xfrm>
            <a:off x="194518" y="5963048"/>
            <a:ext cx="4320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ja-JP"/>
            </a:defPPr>
            <a:lvl1pPr marL="0" marR="0" lvl="0" indent="0" algn="just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</a:defRPr>
            </a:lvl1pPr>
          </a:lstStyle>
          <a:p>
            <a:r>
              <a:rPr lang="ja-JP" altLang="en-US" sz="1000" dirty="0"/>
              <a:t>②発注方式等　　　</a:t>
            </a:r>
            <a:endParaRPr lang="en-US" altLang="ja-JP" sz="1000" dirty="0"/>
          </a:p>
          <a:p>
            <a:r>
              <a:rPr lang="ja-JP" altLang="en-US" sz="1000" dirty="0"/>
              <a:t>　 □契約期間の複数年化　　　：　無</a:t>
            </a:r>
            <a:endParaRPr lang="en-US" altLang="ja-JP" sz="1000" dirty="0"/>
          </a:p>
          <a:p>
            <a:r>
              <a:rPr lang="ja-JP" altLang="en-US" sz="1000" dirty="0"/>
              <a:t>　 □性能規定の導入　　　 　　 ：　無</a:t>
            </a:r>
            <a:endParaRPr lang="en-US" altLang="ja-JP" sz="1000" dirty="0"/>
          </a:p>
          <a:p>
            <a:r>
              <a:rPr lang="ja-JP" altLang="en-US" sz="1000" dirty="0"/>
              <a:t> 　□複数自治体の一括発注　 ：　有</a:t>
            </a:r>
            <a:endParaRPr lang="en-US" altLang="ja-JP" sz="1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5886EFB-14AF-7F43-8B7D-13CC33DE0F9F}"/>
              </a:ext>
            </a:extLst>
          </p:cNvPr>
          <p:cNvSpPr txBox="1"/>
          <p:nvPr/>
        </p:nvSpPr>
        <p:spPr>
          <a:xfrm>
            <a:off x="4644365" y="4729597"/>
            <a:ext cx="4320000" cy="192593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t">
            <a:noAutofit/>
          </a:bodyPr>
          <a:lstStyle/>
          <a:p>
            <a:pPr algn="just"/>
            <a:r>
              <a:rPr kumimoji="1" lang="ja-JP" altLang="en-US" sz="1600" dirty="0">
                <a:latin typeface="+mn-ea"/>
                <a:ea typeface="+mn-ea"/>
              </a:rPr>
              <a:t>（３）技術者連携、データ連携</a:t>
            </a:r>
            <a:endParaRPr lang="ja-JP" altLang="en-US" sz="16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3CE75B-9216-3D0D-451A-55D02925A988}"/>
              </a:ext>
            </a:extLst>
          </p:cNvPr>
          <p:cNvSpPr txBox="1"/>
          <p:nvPr/>
        </p:nvSpPr>
        <p:spPr>
          <a:xfrm>
            <a:off x="4644365" y="5013176"/>
            <a:ext cx="4320000" cy="1654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①技術者連携の具体メニュー</a:t>
            </a:r>
            <a:endParaRPr kumimoji="1" lang="en-US" altLang="ja-JP" sz="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⇒ 県・市町村が参加する「山形県道路メンテナンス会議」を活用して意見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　　交換や「道路メンテナンス研修」を実施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 市町村・</a:t>
            </a:r>
            <a:r>
              <a:rPr lang="ja-JP" altLang="en-US" sz="1050">
                <a:solidFill>
                  <a:prstClr val="black"/>
                </a:solidFill>
                <a:latin typeface="ＭＳ Ｐゴシック"/>
                <a:ea typeface="ＭＳ Ｐゴシック"/>
              </a:rPr>
              <a:t>センター・受注者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の３者で橋梁点検診断検討会を開催し、助言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等を行ったうえで、橋梁の健全度を診断（健全</a:t>
            </a: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度の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最終判断は市町村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</a:t>
            </a:r>
            <a:r>
              <a:rPr kumimoji="1" lang="ja-JP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が行う）</a:t>
            </a:r>
            <a:endParaRPr kumimoji="1" lang="en-US" altLang="ja-JP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②データ連携の具体メニュー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ＭＳ Ｐゴシック"/>
              <a:ea typeface="ＭＳ Ｐゴシック"/>
              <a:cs typeface="+mn-cs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⇒ 「山形県道路橋梁メンテナンス統合データベースシステム」により、県及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1050" dirty="0">
                <a:solidFill>
                  <a:prstClr val="black"/>
                </a:solidFill>
                <a:latin typeface="ＭＳ Ｐゴシック"/>
                <a:ea typeface="ＭＳ Ｐゴシック"/>
              </a:rPr>
              <a:t>　　び市町村管理の橋梁データを一括管理</a:t>
            </a:r>
            <a:endParaRPr lang="en-US" altLang="ja-JP" sz="105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CD3290F-72D9-F322-D59A-0FE05DDD691B}"/>
              </a:ext>
            </a:extLst>
          </p:cNvPr>
          <p:cNvSpPr txBox="1"/>
          <p:nvPr/>
        </p:nvSpPr>
        <p:spPr>
          <a:xfrm>
            <a:off x="4643064" y="4216394"/>
            <a:ext cx="432094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/>
                <a:ea typeface="ＭＳ Ｐゴシック"/>
                <a:cs typeface="+mn-cs"/>
              </a:rPr>
              <a:t>地方自治法上の共同処理制度の適用　：　無</a:t>
            </a:r>
          </a:p>
          <a:p>
            <a:pPr marL="171450" marR="0" lvl="0" indent="-1714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tabLst/>
              <a:defRPr/>
            </a:pPr>
            <a:r>
              <a:rPr lang="ja-JP" altLang="en-US" sz="11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連携協力道路制度の活用　　　　　　　　 ：　無</a:t>
            </a:r>
            <a:endParaRPr lang="en-US" altLang="ja-JP" sz="11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0F3D630-74D4-9EAE-B339-291A6590B33F}"/>
              </a:ext>
            </a:extLst>
          </p:cNvPr>
          <p:cNvSpPr txBox="1"/>
          <p:nvPr/>
        </p:nvSpPr>
        <p:spPr>
          <a:xfrm>
            <a:off x="179992" y="910157"/>
            <a:ext cx="8784016" cy="47508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just"/>
            <a:r>
              <a:rPr kumimoji="1" lang="ja-JP" altLang="en-US" sz="1400" dirty="0">
                <a:latin typeface="+mn-ea"/>
                <a:ea typeface="+mn-ea"/>
              </a:rPr>
              <a:t>技術系職員が少ない、又は、不在の市町村等における橋梁点検・診断等の技術的判断が必要な業務の支援強化</a:t>
            </a:r>
            <a:endParaRPr kumimoji="1" lang="en-US" altLang="ja-JP" sz="1400" dirty="0">
              <a:latin typeface="+mn-ea"/>
              <a:ea typeface="+mn-ea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2E480CD6-FD1E-465B-AEB6-4D7C3E15263B}"/>
              </a:ext>
            </a:extLst>
          </p:cNvPr>
          <p:cNvSpPr/>
          <p:nvPr/>
        </p:nvSpPr>
        <p:spPr>
          <a:xfrm>
            <a:off x="8177915" y="2464332"/>
            <a:ext cx="617964" cy="942497"/>
          </a:xfrm>
          <a:prstGeom prst="roundRect">
            <a:avLst/>
          </a:prstGeom>
          <a:solidFill>
            <a:srgbClr val="C0504D"/>
          </a:solidFill>
          <a:ln w="25400" cap="flat" cmpd="sng" algn="ctr">
            <a:noFill/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1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受</a:t>
            </a:r>
            <a:endParaRPr kumimoji="0" lang="en-US" altLang="ja-JP" sz="11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kern="0" dirty="0">
                <a:solidFill>
                  <a:prstClr val="white"/>
                </a:solidFill>
                <a:latin typeface="Arial"/>
                <a:ea typeface="ＭＳ Ｐゴシック"/>
              </a:rPr>
              <a:t>注</a:t>
            </a:r>
            <a:endParaRPr kumimoji="0" lang="en-US" altLang="ja-JP" sz="11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者</a:t>
            </a: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06444D8D-58AB-C218-E02F-A5D071B94702}"/>
              </a:ext>
            </a:extLst>
          </p:cNvPr>
          <p:cNvSpPr/>
          <p:nvPr/>
        </p:nvSpPr>
        <p:spPr>
          <a:xfrm>
            <a:off x="6264000" y="2186503"/>
            <a:ext cx="1188000" cy="1498156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wrap="square" lIns="36000" tIns="18000" rIns="36000" bIns="18000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1" kern="0" dirty="0">
                <a:solidFill>
                  <a:prstClr val="white"/>
                </a:solidFill>
                <a:latin typeface="Arial"/>
                <a:ea typeface="ＭＳ Ｐゴシック"/>
              </a:rPr>
              <a:t>　　（公財）山形県</a:t>
            </a:r>
            <a:endParaRPr kumimoji="0" lang="en-US" altLang="ja-JP" sz="8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1" kern="0" dirty="0">
                <a:solidFill>
                  <a:prstClr val="white"/>
                </a:solidFill>
                <a:latin typeface="Arial"/>
                <a:ea typeface="ＭＳ Ｐゴシック"/>
              </a:rPr>
              <a:t>　建設技術センター</a:t>
            </a:r>
            <a:endParaRPr kumimoji="0" lang="en-US" altLang="ja-JP" sz="8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8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Ⅰ</a:t>
            </a:r>
            <a:r>
              <a:rPr kumimoji="0" lang="ja-JP" altLang="en-US" sz="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　複数市町村の橋梁点検診断業務を取りまとめて一括発注</a:t>
            </a:r>
            <a:endParaRPr kumimoji="0" lang="en-US" altLang="ja-JP" sz="800" b="1" i="0" u="none" strike="noStrike" kern="0" cap="none" spc="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800" b="1" kern="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Ⅱ</a:t>
            </a:r>
            <a:r>
              <a:rPr kumimoji="0" lang="ja-JP" altLang="en-US" sz="800" b="1" i="0" u="none" strike="noStrike" kern="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　複数市町村の橋梁点検・診断結果、補修履歴のデータベースの構築及び共有</a:t>
            </a:r>
            <a:endParaRPr kumimoji="0" lang="en-US" altLang="ja-JP" sz="800" b="1" kern="0" dirty="0">
              <a:solidFill>
                <a:prstClr val="white"/>
              </a:solidFill>
              <a:latin typeface="Arial"/>
              <a:ea typeface="ＭＳ Ｐゴシック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3780DF8-E5A4-533B-7BE7-9C6D36ED611D}"/>
              </a:ext>
            </a:extLst>
          </p:cNvPr>
          <p:cNvSpPr txBox="1"/>
          <p:nvPr/>
        </p:nvSpPr>
        <p:spPr>
          <a:xfrm>
            <a:off x="4813618" y="2747222"/>
            <a:ext cx="6928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ja-JP" altLang="en-US" sz="800" b="1" dirty="0">
                <a:solidFill>
                  <a:srgbClr val="0070C0"/>
                </a:solidFill>
                <a:latin typeface="ＭＳ Ｐゴシック"/>
                <a:ea typeface="ＭＳ Ｐゴシック"/>
              </a:rPr>
              <a:t>県内</a:t>
            </a:r>
            <a:endParaRPr lang="en-US" altLang="ja-JP" sz="800" b="1" dirty="0">
              <a:solidFill>
                <a:srgbClr val="0070C0"/>
              </a:solidFill>
              <a:latin typeface="ＭＳ Ｐゴシック"/>
              <a:ea typeface="ＭＳ Ｐゴシック"/>
            </a:endParaRP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n-US" altLang="ja-JP" sz="800" b="1" dirty="0">
                <a:solidFill>
                  <a:srgbClr val="0070C0"/>
                </a:solidFill>
                <a:latin typeface="ＭＳ Ｐゴシック"/>
                <a:ea typeface="ＭＳ Ｐゴシック"/>
              </a:rPr>
              <a:t>32</a:t>
            </a:r>
            <a:r>
              <a:rPr lang="ja-JP" altLang="en-US" sz="800" b="1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市町村</a:t>
            </a:r>
          </a:p>
        </p:txBody>
      </p:sp>
      <p:graphicFrame>
        <p:nvGraphicFramePr>
          <p:cNvPr id="31" name="表 18">
            <a:extLst>
              <a:ext uri="{FF2B5EF4-FFF2-40B4-BE49-F238E27FC236}">
                <a16:creationId xmlns:a16="http://schemas.microsoft.com/office/drawing/2014/main" id="{73CCC20C-DDF9-D9BF-4AF8-8E1C392CE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873475"/>
              </p:ext>
            </p:extLst>
          </p:nvPr>
        </p:nvGraphicFramePr>
        <p:xfrm>
          <a:off x="251520" y="2072497"/>
          <a:ext cx="4176000" cy="2610192"/>
        </p:xfrm>
        <a:graphic>
          <a:graphicData uri="http://schemas.openxmlformats.org/drawingml/2006/table">
            <a:tbl>
              <a:tblPr firstRow="1" bandRow="1"/>
              <a:tblGrid>
                <a:gridCol w="720000">
                  <a:extLst>
                    <a:ext uri="{9D8B030D-6E8A-4147-A177-3AD203B41FA5}">
                      <a16:colId xmlns:a16="http://schemas.microsoft.com/office/drawing/2014/main" val="17240617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05565107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8848383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91151755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23216475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458884806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192198917"/>
                    </a:ext>
                  </a:extLst>
                </a:gridCol>
              </a:tblGrid>
              <a:tr h="168496">
                <a:tc row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業務プロセス</a:t>
                      </a:r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en-US" altLang="ja-JP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r"/>
                      <a:endParaRPr kumimoji="1" lang="ja-JP" altLang="en-US" sz="7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l"/>
                      <a:r>
                        <a:rPr kumimoji="1" lang="ja-JP" altLang="en-US" sz="7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インフラ分野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日常維持管理業務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構造物の定期点検関連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53002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endParaRPr kumimoji="1" lang="ja-JP" altLang="en-US" sz="1000">
                        <a:solidFill>
                          <a:schemeClr val="bg1"/>
                        </a:solidFill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窓口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業務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維持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作業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計画</a:t>
                      </a:r>
                      <a:endParaRPr kumimoji="1" lang="en-US" altLang="ja-JP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策定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点検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設計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工事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153111"/>
                  </a:ext>
                </a:extLst>
              </a:tr>
              <a:tr h="186688"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巡回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清掃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剪定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１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橋梁</a:t>
                      </a:r>
                      <a:r>
                        <a:rPr kumimoji="1" lang="en-US" altLang="ja-JP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397074"/>
                  </a:ext>
                </a:extLst>
              </a:tr>
              <a:tr h="136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トンネル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25436"/>
                  </a:ext>
                </a:extLst>
              </a:tr>
              <a:tr h="23089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道路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附属物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803449"/>
                  </a:ext>
                </a:extLst>
              </a:tr>
              <a:tr h="2030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  <a:r>
                        <a:rPr kumimoji="1" lang="en-US" altLang="ja-JP" sz="70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ＭＳ Ｐゴシック"/>
                          <a:cs typeface="+mn-cs"/>
                        </a:rPr>
                        <a:t>※1</a:t>
                      </a:r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舗装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672628"/>
                  </a:ext>
                </a:extLst>
              </a:tr>
              <a:tr h="17018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河川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河川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構造物</a:t>
                      </a:r>
                      <a:endParaRPr kumimoji="1" lang="en-US" altLang="ja-JP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2042008"/>
                  </a:ext>
                </a:extLst>
              </a:tr>
              <a:tr h="18821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公園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除草・剪定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ea"/>
                          <a:ea typeface="+mn-ea"/>
                        </a:rPr>
                        <a:t>遊具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069152"/>
                  </a:ext>
                </a:extLst>
              </a:tr>
              <a:tr h="228104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下水道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管路施設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処理施設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ポンプ場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040007"/>
                  </a:ext>
                </a:extLst>
              </a:tr>
              <a:tr h="200296"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700" dirty="0">
                          <a:latin typeface="+mn-ea"/>
                          <a:ea typeface="+mn-ea"/>
                        </a:rPr>
                        <a:t>その他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algn="ctr"/>
                      <a:endParaRPr kumimoji="1" lang="ja-JP" altLang="en-US" sz="7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1pPr>
                      <a:lvl2pPr marL="117402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2pPr>
                      <a:lvl3pPr marL="234804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3pPr>
                      <a:lvl4pPr marL="3522066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4pPr>
                      <a:lvl5pPr marL="469608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5pPr>
                      <a:lvl6pPr marL="5870108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6pPr>
                      <a:lvl7pPr marL="7044131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7pPr>
                      <a:lvl8pPr marL="8218153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8pPr>
                      <a:lvl9pPr marL="9392174" algn="l" defTabSz="2348043" rtl="0" eaLnBrk="1" latinLnBrk="0" hangingPunct="1">
                        <a:defRPr kumimoji="1" sz="4622" kern="1200">
                          <a:solidFill>
                            <a:schemeClr val="tx1"/>
                          </a:solidFill>
                          <a:latin typeface="Arial"/>
                          <a:ea typeface="ＭＳ Ｐゴシック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農道・林道</a:t>
                      </a:r>
                      <a:endParaRPr kumimoji="1" lang="en-US" altLang="ja-JP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uLnTx/>
                        <a:uFillTx/>
                        <a:latin typeface="ＭＳ Ｐゴシック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uLnTx/>
                          <a:uFillTx/>
                          <a:latin typeface="ＭＳ Ｐゴシック"/>
                          <a:ea typeface="+mn-ea"/>
                          <a:cs typeface="+mn-cs"/>
                        </a:rPr>
                        <a:t>臨港道路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1881651"/>
                  </a:ext>
                </a:extLst>
              </a:tr>
            </a:tbl>
          </a:graphicData>
        </a:graphic>
      </p:graphicFrame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7ECB13B-2A5E-4A0A-54BC-32740A0FB5E4}"/>
              </a:ext>
            </a:extLst>
          </p:cNvPr>
          <p:cNvSpPr txBox="1"/>
          <p:nvPr/>
        </p:nvSpPr>
        <p:spPr>
          <a:xfrm>
            <a:off x="251520" y="5125233"/>
            <a:ext cx="4104456" cy="934478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備考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700" dirty="0">
                <a:latin typeface="ＭＳ Ｐゴシック"/>
                <a:ea typeface="ＭＳ Ｐゴシック"/>
              </a:rPr>
              <a:t>※</a:t>
            </a:r>
            <a:r>
              <a:rPr lang="ja-JP" altLang="en-US" sz="700" dirty="0">
                <a:latin typeface="ＭＳ Ｐゴシック"/>
                <a:ea typeface="ＭＳ Ｐゴシック"/>
              </a:rPr>
              <a:t>１　現在、センターで支援している内容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700" dirty="0">
                <a:latin typeface="ＭＳ Ｐゴシック"/>
                <a:ea typeface="ＭＳ Ｐゴシック"/>
              </a:rPr>
              <a:t>Ⅰ</a:t>
            </a:r>
            <a:r>
              <a:rPr lang="ja-JP" altLang="en-US" sz="700" dirty="0">
                <a:latin typeface="ＭＳ Ｐゴシック"/>
                <a:ea typeface="ＭＳ Ｐゴシック"/>
              </a:rPr>
              <a:t>　橋梁点検診断業務の一括発注支援　：　県内全</a:t>
            </a:r>
            <a:r>
              <a:rPr lang="en-US" altLang="ja-JP" sz="700" dirty="0">
                <a:latin typeface="ＭＳ Ｐゴシック"/>
                <a:ea typeface="ＭＳ Ｐゴシック"/>
              </a:rPr>
              <a:t>35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市町村のうち、</a:t>
            </a:r>
            <a:r>
              <a:rPr lang="en-US" altLang="ja-JP" sz="700" dirty="0">
                <a:latin typeface="ＭＳ Ｐゴシック"/>
                <a:ea typeface="ＭＳ Ｐゴシック"/>
              </a:rPr>
              <a:t>29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700" dirty="0">
                <a:latin typeface="ＭＳ Ｐゴシック"/>
                <a:ea typeface="ＭＳ Ｐゴシック"/>
              </a:rPr>
              <a:t>Ⅱ</a:t>
            </a:r>
            <a:r>
              <a:rPr lang="ja-JP" altLang="en-US" sz="700" dirty="0">
                <a:latin typeface="ＭＳ Ｐゴシック"/>
                <a:ea typeface="ＭＳ Ｐゴシック"/>
              </a:rPr>
              <a:t>　山形県道路橋梁メンテナンス統合データベースシステムによる支援　：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　　　県内全</a:t>
            </a:r>
            <a:r>
              <a:rPr lang="en-US" altLang="ja-JP" sz="700" dirty="0">
                <a:latin typeface="ＭＳ Ｐゴシック"/>
                <a:ea typeface="ＭＳ Ｐゴシック"/>
              </a:rPr>
              <a:t>35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市町村のうち、</a:t>
            </a:r>
            <a:r>
              <a:rPr lang="en-US" altLang="ja-JP" sz="700" dirty="0">
                <a:latin typeface="ＭＳ Ｐゴシック"/>
                <a:ea typeface="ＭＳ Ｐゴシック"/>
              </a:rPr>
              <a:t>31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　（センターの支援は、全</a:t>
            </a:r>
            <a:r>
              <a:rPr lang="en-US" altLang="ja-JP" sz="700" dirty="0">
                <a:latin typeface="ＭＳ Ｐゴシック"/>
                <a:ea typeface="ＭＳ Ｐゴシック"/>
              </a:rPr>
              <a:t>35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市町村のうち、</a:t>
            </a:r>
            <a:r>
              <a:rPr lang="en-US" altLang="ja-JP" sz="700" dirty="0">
                <a:latin typeface="ＭＳ Ｐゴシック"/>
                <a:ea typeface="ＭＳ Ｐゴシック"/>
              </a:rPr>
              <a:t>32</a:t>
            </a:r>
            <a:r>
              <a:rPr lang="ja-JP" altLang="en-US" sz="700" dirty="0">
                <a:latin typeface="ＭＳ Ｐゴシック"/>
                <a:ea typeface="ＭＳ Ｐゴシック"/>
              </a:rPr>
              <a:t>市町村（支援内容が異なり、各支援の市町村数と一致しない））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700" dirty="0">
                <a:latin typeface="ＭＳ Ｐゴシック"/>
                <a:ea typeface="ＭＳ Ｐゴシック"/>
              </a:rPr>
              <a:t>※</a:t>
            </a:r>
            <a:r>
              <a:rPr lang="ja-JP" altLang="en-US" sz="700" dirty="0">
                <a:latin typeface="ＭＳ Ｐゴシック"/>
                <a:ea typeface="ＭＳ Ｐゴシック"/>
              </a:rPr>
              <a:t>２　「設計に対するアドバイス、成果品のチェック等」の支援拡大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en-US" altLang="ja-JP" sz="700" dirty="0">
                <a:latin typeface="ＭＳ Ｐゴシック"/>
                <a:ea typeface="ＭＳ Ｐゴシック"/>
              </a:rPr>
              <a:t>※</a:t>
            </a:r>
            <a:r>
              <a:rPr lang="ja-JP" altLang="en-US" sz="700" dirty="0">
                <a:latin typeface="ＭＳ Ｐゴシック"/>
                <a:ea typeface="ＭＳ Ｐゴシック"/>
              </a:rPr>
              <a:t>３　「専門職員の施工監理等による品質確保」の支援拡大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94049D-E51B-7246-1101-CC28E06074CC}"/>
              </a:ext>
            </a:extLst>
          </p:cNvPr>
          <p:cNvSpPr/>
          <p:nvPr/>
        </p:nvSpPr>
        <p:spPr>
          <a:xfrm>
            <a:off x="3290192" y="2678389"/>
            <a:ext cx="553641" cy="193068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4CE67B3-B6EC-4BE3-25D0-60B4808A550E}"/>
              </a:ext>
            </a:extLst>
          </p:cNvPr>
          <p:cNvSpPr/>
          <p:nvPr/>
        </p:nvSpPr>
        <p:spPr>
          <a:xfrm>
            <a:off x="3847680" y="2678389"/>
            <a:ext cx="575414" cy="193068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10D69E5-EB7C-831C-A7E8-CB4D40219291}"/>
              </a:ext>
            </a:extLst>
          </p:cNvPr>
          <p:cNvSpPr txBox="1"/>
          <p:nvPr/>
        </p:nvSpPr>
        <p:spPr>
          <a:xfrm>
            <a:off x="251520" y="4688009"/>
            <a:ext cx="4104456" cy="503590"/>
          </a:xfrm>
          <a:prstGeom prst="rect">
            <a:avLst/>
          </a:prstGeom>
          <a:noFill/>
        </p:spPr>
        <p:txBody>
          <a:bodyPr wrap="square" lIns="36000" tIns="36000" rIns="36000" bIns="36000">
            <a:spAutoFit/>
          </a:bodyPr>
          <a:lstStyle/>
          <a:p>
            <a:pPr algn="just">
              <a:defRPr/>
            </a:pPr>
            <a:r>
              <a:rPr lang="ja-JP" altLang="en-US" sz="700" u="sng" dirty="0">
                <a:latin typeface="ＭＳ Ｐゴシック"/>
                <a:ea typeface="ＭＳ Ｐゴシック"/>
              </a:rPr>
              <a:t>凡例</a:t>
            </a:r>
            <a:endParaRPr lang="en-US" altLang="ja-JP" sz="700" u="sng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実施済みの場合：グレーで塗りつぶしてください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実施予定の場合：</a:t>
            </a:r>
            <a:r>
              <a:rPr lang="en-US" altLang="ja-JP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R8</a:t>
            </a:r>
            <a:r>
              <a:rPr lang="ja-JP" altLang="en-US" sz="700" dirty="0">
                <a:solidFill>
                  <a:srgbClr val="00B050"/>
                </a:solidFill>
                <a:latin typeface="ＭＳ Ｐゴシック"/>
                <a:ea typeface="ＭＳ Ｐゴシック"/>
              </a:rPr>
              <a:t>年度以降は緑の枠、</a:t>
            </a:r>
            <a:r>
              <a:rPr lang="en-US" altLang="ja-JP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R9</a:t>
            </a:r>
            <a:r>
              <a:rPr lang="ja-JP" altLang="en-US" sz="700" dirty="0">
                <a:solidFill>
                  <a:srgbClr val="0070C0"/>
                </a:solidFill>
                <a:latin typeface="ＭＳ Ｐゴシック"/>
                <a:ea typeface="ＭＳ Ｐゴシック"/>
              </a:rPr>
              <a:t>年度以降は青の枠、</a:t>
            </a:r>
            <a:r>
              <a:rPr lang="en-US" altLang="ja-JP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R10</a:t>
            </a:r>
            <a:r>
              <a:rPr lang="ja-JP" altLang="en-US" sz="700" dirty="0">
                <a:solidFill>
                  <a:srgbClr val="FF0000"/>
                </a:solidFill>
                <a:latin typeface="ＭＳ Ｐゴシック"/>
                <a:ea typeface="ＭＳ Ｐゴシック"/>
              </a:rPr>
              <a:t>年度以降は赤の枠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  <a:p>
            <a:pPr algn="just">
              <a:defRPr/>
            </a:pPr>
            <a:r>
              <a:rPr lang="ja-JP" altLang="en-US" sz="700" dirty="0">
                <a:latin typeface="ＭＳ Ｐゴシック"/>
                <a:ea typeface="ＭＳ Ｐゴシック"/>
              </a:rPr>
              <a:t>検討中の場合：</a:t>
            </a:r>
            <a:r>
              <a:rPr lang="ja-JP" altLang="en-US" sz="700" dirty="0">
                <a:solidFill>
                  <a:srgbClr val="FFC000"/>
                </a:solidFill>
                <a:latin typeface="ＭＳ Ｐゴシック"/>
                <a:ea typeface="ＭＳ Ｐゴシック"/>
              </a:rPr>
              <a:t>オレンジの枠</a:t>
            </a:r>
            <a:r>
              <a:rPr lang="ja-JP" altLang="en-US" sz="700" dirty="0">
                <a:latin typeface="ＭＳ Ｐゴシック"/>
                <a:ea typeface="ＭＳ Ｐゴシック"/>
              </a:rPr>
              <a:t>で囲ってください</a:t>
            </a:r>
            <a:endParaRPr lang="en-US" altLang="ja-JP" sz="700" dirty="0">
              <a:latin typeface="ＭＳ Ｐゴシック"/>
              <a:ea typeface="ＭＳ Ｐゴシック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5EEECA7-F877-2E64-0594-F465F1021022}"/>
              </a:ext>
            </a:extLst>
          </p:cNvPr>
          <p:cNvSpPr txBox="1"/>
          <p:nvPr/>
        </p:nvSpPr>
        <p:spPr>
          <a:xfrm>
            <a:off x="6705948" y="3668445"/>
            <a:ext cx="2232248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dirty="0"/>
              <a:t>①センターと市町村が基本協定を締結</a:t>
            </a:r>
            <a:endParaRPr lang="en-US" altLang="ja-JP" sz="700" dirty="0"/>
          </a:p>
          <a:p>
            <a:r>
              <a:rPr lang="ja-JP" altLang="en-US" sz="700" dirty="0"/>
              <a:t>②年度毎に年度協定を締結</a:t>
            </a:r>
            <a:endParaRPr lang="en-US" altLang="ja-JP" sz="700" dirty="0"/>
          </a:p>
          <a:p>
            <a:r>
              <a:rPr lang="ja-JP" altLang="en-US" sz="700" dirty="0"/>
              <a:t>③市町村はセンターへ事務費を負担</a:t>
            </a:r>
          </a:p>
          <a:p>
            <a:r>
              <a:rPr lang="ja-JP" altLang="en-US" sz="700" dirty="0"/>
              <a:t>④センターが市町村の橋梁点検診断業務を一括発注</a:t>
            </a:r>
            <a:endParaRPr lang="en-US" altLang="ja-JP" sz="700" dirty="0"/>
          </a:p>
          <a:p>
            <a:r>
              <a:rPr lang="ja-JP" altLang="en-US" sz="700" dirty="0">
                <a:solidFill>
                  <a:prstClr val="black"/>
                </a:solidFill>
                <a:latin typeface="ＭＳ Ｐゴシック"/>
                <a:ea typeface="ＭＳ Ｐゴシック"/>
              </a:rPr>
              <a:t>⑤センターが市町村管理の橋梁データを一括管理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130317-7EDD-039B-3B4F-19850A5BDC8E}"/>
              </a:ext>
            </a:extLst>
          </p:cNvPr>
          <p:cNvSpPr txBox="1"/>
          <p:nvPr/>
        </p:nvSpPr>
        <p:spPr>
          <a:xfrm>
            <a:off x="5570325" y="3063881"/>
            <a:ext cx="604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委託費＋</a:t>
            </a:r>
          </a:p>
          <a:p>
            <a:r>
              <a:rPr lang="ja-JP" altLang="en-US" sz="800" dirty="0"/>
              <a:t>事務費</a:t>
            </a:r>
            <a:endParaRPr lang="ja-JP" altLang="en-US" sz="4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3879EA7-A8BB-5B92-00FF-7B3F1773E314}"/>
              </a:ext>
            </a:extLst>
          </p:cNvPr>
          <p:cNvSpPr txBox="1"/>
          <p:nvPr/>
        </p:nvSpPr>
        <p:spPr>
          <a:xfrm>
            <a:off x="5550009" y="2478911"/>
            <a:ext cx="7164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基本協定＋</a:t>
            </a:r>
          </a:p>
          <a:p>
            <a:r>
              <a:rPr lang="ja-JP" altLang="en-US" sz="800" dirty="0"/>
              <a:t>年度協定</a:t>
            </a:r>
            <a:endParaRPr lang="ja-JP" altLang="en-US" sz="800" dirty="0">
              <a:latin typeface="ＭＳ Ｐゴシック"/>
              <a:ea typeface="ＭＳ Ｐゴシック"/>
            </a:endParaRP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D6A54C4E-65C2-76C9-3087-7C98FF8FD926}"/>
              </a:ext>
            </a:extLst>
          </p:cNvPr>
          <p:cNvCxnSpPr>
            <a:cxnSpLocks/>
          </p:cNvCxnSpPr>
          <p:nvPr/>
        </p:nvCxnSpPr>
        <p:spPr>
          <a:xfrm>
            <a:off x="5548247" y="3068960"/>
            <a:ext cx="720000" cy="0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A2A14393-1F73-BA0E-1D3A-E69BA0432D73}"/>
              </a:ext>
            </a:extLst>
          </p:cNvPr>
          <p:cNvCxnSpPr>
            <a:cxnSpLocks/>
          </p:cNvCxnSpPr>
          <p:nvPr/>
        </p:nvCxnSpPr>
        <p:spPr>
          <a:xfrm>
            <a:off x="5552495" y="2827859"/>
            <a:ext cx="720000" cy="0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C777752-069A-6F0B-BE03-57F042672258}"/>
              </a:ext>
            </a:extLst>
          </p:cNvPr>
          <p:cNvSpPr txBox="1"/>
          <p:nvPr/>
        </p:nvSpPr>
        <p:spPr>
          <a:xfrm>
            <a:off x="7513090" y="2720137"/>
            <a:ext cx="6179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/>
              <a:t>一括発注</a:t>
            </a:r>
            <a:endParaRPr lang="ja-JP" altLang="en-US" sz="800" dirty="0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6E047E66-3808-D335-4BC6-D45622D53132}"/>
              </a:ext>
            </a:extLst>
          </p:cNvPr>
          <p:cNvCxnSpPr>
            <a:cxnSpLocks/>
          </p:cNvCxnSpPr>
          <p:nvPr/>
        </p:nvCxnSpPr>
        <p:spPr>
          <a:xfrm>
            <a:off x="7462072" y="2935581"/>
            <a:ext cx="720000" cy="0"/>
          </a:xfrm>
          <a:prstGeom prst="straightConnector1">
            <a:avLst/>
          </a:prstGeom>
          <a:solidFill>
            <a:sysClr val="windowText" lastClr="000000">
              <a:lumMod val="75000"/>
              <a:lumOff val="25000"/>
            </a:sysClr>
          </a:solidFill>
          <a:ln w="190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29A0251-3AED-F968-27CE-A1838742AF56}"/>
              </a:ext>
            </a:extLst>
          </p:cNvPr>
          <p:cNvSpPr txBox="1"/>
          <p:nvPr/>
        </p:nvSpPr>
        <p:spPr>
          <a:xfrm>
            <a:off x="4630660" y="1953877"/>
            <a:ext cx="37902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dirty="0"/>
              <a:t>（公財）山形県建設技術センターの市町村支援</a:t>
            </a:r>
          </a:p>
        </p:txBody>
      </p:sp>
    </p:spTree>
    <p:extLst>
      <p:ext uri="{BB962C8B-B14F-4D97-AF65-F5344CB8AC3E}">
        <p14:creationId xmlns:p14="http://schemas.microsoft.com/office/powerpoint/2010/main" val="1533579830"/>
      </p:ext>
    </p:extLst>
  </p:cSld>
  <p:clrMapOvr>
    <a:masterClrMapping/>
  </p:clrMapOvr>
</p:sld>
</file>

<file path=ppt/theme/theme1.xml><?xml version="1.0" encoding="utf-8"?>
<a:theme xmlns:a="http://schemas.openxmlformats.org/drawingml/2006/main" name="1_標準デザイン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651</Words>
  <Application>Microsoft Office PowerPoint</Application>
  <PresentationFormat>画面に合わせる (4:3)</PresentationFormat>
  <Paragraphs>138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Arial</vt:lpstr>
      <vt:lpstr>Calibri</vt:lpstr>
      <vt:lpstr>Times New Roman</vt:lpstr>
      <vt:lpstr>Wingdings</vt:lpstr>
      <vt:lpstr>1_標準デザイン</vt:lpstr>
      <vt:lpstr>PowerPoint プレゼンテーション</vt:lpstr>
    </vt:vector>
  </TitlesOfParts>
  <Company>国土交通省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行政情報システム室</dc:creator>
  <cp:lastModifiedBy>shien</cp:lastModifiedBy>
  <cp:revision>409</cp:revision>
  <cp:lastPrinted>2026-01-23T07:57:51Z</cp:lastPrinted>
  <dcterms:created xsi:type="dcterms:W3CDTF">2007-11-06T12:19:33Z</dcterms:created>
  <dcterms:modified xsi:type="dcterms:W3CDTF">2026-03-26T02:23:07Z</dcterms:modified>
</cp:coreProperties>
</file>