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4"/>
    <p:sldMasterId id="2147483730" r:id="rId5"/>
  </p:sldMasterIdLst>
  <p:notesMasterIdLst>
    <p:notesMasterId r:id="rId7"/>
  </p:notesMasterIdLst>
  <p:sldIdLst>
    <p:sldId id="3123" r:id="rId6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331561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663123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994684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326246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1657807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1989369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2320930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2652492" algn="l" defTabSz="663123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5968"/>
    <a:srgbClr val="CB4C4F"/>
    <a:srgbClr val="FFFFD5"/>
    <a:srgbClr val="404040"/>
    <a:srgbClr val="ECF5FD"/>
    <a:srgbClr val="EAF2FD"/>
    <a:srgbClr val="FFF7DE"/>
    <a:srgbClr val="F7E751"/>
    <a:srgbClr val="9BBB59"/>
    <a:srgbClr val="F2E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淡色スタイル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1554" y="108"/>
      </p:cViewPr>
      <p:guideLst>
        <p:guide pos="288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2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279" tIns="34639" rIns="69279" bIns="34639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44" y="4686230"/>
            <a:ext cx="5389086" cy="4439900"/>
          </a:xfrm>
          <a:prstGeom prst="rect">
            <a:avLst/>
          </a:prstGeom>
        </p:spPr>
        <p:txBody>
          <a:bodyPr vert="horz" lIns="69279" tIns="34639" rIns="69279" bIns="34639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1239"/>
            <a:ext cx="2919386" cy="493862"/>
          </a:xfrm>
          <a:prstGeom prst="rect">
            <a:avLst/>
          </a:prstGeom>
        </p:spPr>
        <p:txBody>
          <a:bodyPr vert="horz" lIns="69279" tIns="34639" rIns="69279" bIns="34639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kumimoji="1"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3C9013-F0BD-44EE-96AF-C387C2CE37E5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6296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6"/>
            <a:ext cx="48083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5334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7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7" y="3284540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051552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7"/>
            <a:ext cx="9058249" cy="56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081" i="1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1" y="2133603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10272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44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39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10272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136"/>
            </a:lvl1pPr>
            <a:lvl2pPr marL="1174023" indent="0">
              <a:buNone/>
              <a:defRPr sz="4622"/>
            </a:lvl2pPr>
            <a:lvl3pPr marL="2348043" indent="0">
              <a:buNone/>
              <a:defRPr sz="4109"/>
            </a:lvl3pPr>
            <a:lvl4pPr marL="3522066" indent="0">
              <a:buNone/>
              <a:defRPr sz="3595"/>
            </a:lvl4pPr>
            <a:lvl5pPr marL="4696088" indent="0">
              <a:buNone/>
              <a:defRPr sz="3595"/>
            </a:lvl5pPr>
            <a:lvl6pPr marL="5870108" indent="0">
              <a:buNone/>
              <a:defRPr sz="3595"/>
            </a:lvl6pPr>
            <a:lvl7pPr marL="7044131" indent="0">
              <a:buNone/>
              <a:defRPr sz="3595"/>
            </a:lvl7pPr>
            <a:lvl8pPr marL="8218153" indent="0">
              <a:buNone/>
              <a:defRPr sz="3595"/>
            </a:lvl8pPr>
            <a:lvl9pPr marL="9392174" indent="0">
              <a:buNone/>
              <a:defRPr sz="359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247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7189"/>
            </a:lvl1pPr>
            <a:lvl2pPr>
              <a:defRPr sz="6164"/>
            </a:lvl2pPr>
            <a:lvl3pPr>
              <a:defRPr sz="5136"/>
            </a:lvl3pPr>
            <a:lvl4pPr>
              <a:defRPr sz="4622"/>
            </a:lvl4pPr>
            <a:lvl5pPr>
              <a:defRPr sz="4622"/>
            </a:lvl5pPr>
            <a:lvl6pPr>
              <a:defRPr sz="4622"/>
            </a:lvl6pPr>
            <a:lvl7pPr>
              <a:defRPr sz="4622"/>
            </a:lvl7pPr>
            <a:lvl8pPr>
              <a:defRPr sz="4622"/>
            </a:lvl8pPr>
            <a:lvl9pPr>
              <a:defRPr sz="4622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5201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6164" b="1"/>
            </a:lvl1pPr>
            <a:lvl2pPr marL="1174023" indent="0">
              <a:buNone/>
              <a:defRPr sz="5136" b="1"/>
            </a:lvl2pPr>
            <a:lvl3pPr marL="2348043" indent="0">
              <a:buNone/>
              <a:defRPr sz="4622" b="1"/>
            </a:lvl3pPr>
            <a:lvl4pPr marL="3522066" indent="0">
              <a:buNone/>
              <a:defRPr sz="4109" b="1"/>
            </a:lvl4pPr>
            <a:lvl5pPr marL="4696088" indent="0">
              <a:buNone/>
              <a:defRPr sz="4109" b="1"/>
            </a:lvl5pPr>
            <a:lvl6pPr marL="5870108" indent="0">
              <a:buNone/>
              <a:defRPr sz="4109" b="1"/>
            </a:lvl6pPr>
            <a:lvl7pPr marL="7044131" indent="0">
              <a:buNone/>
              <a:defRPr sz="4109" b="1"/>
            </a:lvl7pPr>
            <a:lvl8pPr marL="8218153" indent="0">
              <a:buNone/>
              <a:defRPr sz="4109" b="1"/>
            </a:lvl8pPr>
            <a:lvl9pPr marL="9392174" indent="0">
              <a:buNone/>
              <a:defRPr sz="410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6164"/>
            </a:lvl1pPr>
            <a:lvl2pPr>
              <a:defRPr sz="5136"/>
            </a:lvl2pPr>
            <a:lvl3pPr>
              <a:defRPr sz="4622"/>
            </a:lvl3pPr>
            <a:lvl4pPr>
              <a:defRPr sz="4109"/>
            </a:lvl4pPr>
            <a:lvl5pPr>
              <a:defRPr sz="4109"/>
            </a:lvl5pPr>
            <a:lvl6pPr>
              <a:defRPr sz="4109"/>
            </a:lvl6pPr>
            <a:lvl7pPr>
              <a:defRPr sz="4109"/>
            </a:lvl7pPr>
            <a:lvl8pPr>
              <a:defRPr sz="4109"/>
            </a:lvl8pPr>
            <a:lvl9pPr>
              <a:defRPr sz="4109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08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64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5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8217"/>
            </a:lvl1pPr>
            <a:lvl2pPr>
              <a:defRPr sz="7189"/>
            </a:lvl2pPr>
            <a:lvl3pPr>
              <a:defRPr sz="6164"/>
            </a:lvl3pPr>
            <a:lvl4pPr>
              <a:defRPr sz="5136"/>
            </a:lvl4pPr>
            <a:lvl5pPr>
              <a:defRPr sz="5136"/>
            </a:lvl5pPr>
            <a:lvl6pPr>
              <a:defRPr sz="5136"/>
            </a:lvl6pPr>
            <a:lvl7pPr>
              <a:defRPr sz="5136"/>
            </a:lvl7pPr>
            <a:lvl8pPr>
              <a:defRPr sz="5136"/>
            </a:lvl8pPr>
            <a:lvl9pPr>
              <a:defRPr sz="5136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7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5136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217"/>
            </a:lvl1pPr>
            <a:lvl2pPr marL="1174023" indent="0">
              <a:buNone/>
              <a:defRPr sz="7189"/>
            </a:lvl2pPr>
            <a:lvl3pPr marL="2348043" indent="0">
              <a:buNone/>
              <a:defRPr sz="6164"/>
            </a:lvl3pPr>
            <a:lvl4pPr marL="3522066" indent="0">
              <a:buNone/>
              <a:defRPr sz="5136"/>
            </a:lvl4pPr>
            <a:lvl5pPr marL="4696088" indent="0">
              <a:buNone/>
              <a:defRPr sz="5136"/>
            </a:lvl5pPr>
            <a:lvl6pPr marL="5870108" indent="0">
              <a:buNone/>
              <a:defRPr sz="5136"/>
            </a:lvl6pPr>
            <a:lvl7pPr marL="7044131" indent="0">
              <a:buNone/>
              <a:defRPr sz="5136"/>
            </a:lvl7pPr>
            <a:lvl8pPr marL="8218153" indent="0">
              <a:buNone/>
              <a:defRPr sz="5136"/>
            </a:lvl8pPr>
            <a:lvl9pPr marL="9392174" indent="0">
              <a:buNone/>
              <a:defRPr sz="5136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95"/>
            </a:lvl1pPr>
            <a:lvl2pPr marL="1174023" indent="0">
              <a:buNone/>
              <a:defRPr sz="3081"/>
            </a:lvl2pPr>
            <a:lvl3pPr marL="2348043" indent="0">
              <a:buNone/>
              <a:defRPr sz="2567"/>
            </a:lvl3pPr>
            <a:lvl4pPr marL="3522066" indent="0">
              <a:buNone/>
              <a:defRPr sz="2311"/>
            </a:lvl4pPr>
            <a:lvl5pPr marL="4696088" indent="0">
              <a:buNone/>
              <a:defRPr sz="2311"/>
            </a:lvl5pPr>
            <a:lvl6pPr marL="5870108" indent="0">
              <a:buNone/>
              <a:defRPr sz="2311"/>
            </a:lvl6pPr>
            <a:lvl7pPr marL="7044131" indent="0">
              <a:buNone/>
              <a:defRPr sz="2311"/>
            </a:lvl7pPr>
            <a:lvl8pPr marL="8218153" indent="0">
              <a:buNone/>
              <a:defRPr sz="2311"/>
            </a:lvl8pPr>
            <a:lvl9pPr marL="9392174" indent="0">
              <a:buNone/>
              <a:defRPr sz="231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5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60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1" y="2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" y="2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667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4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950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5334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607" indent="0">
              <a:buNone/>
              <a:defRPr sz="2400"/>
            </a:lvl2pPr>
            <a:lvl3pPr marL="1219214" indent="0">
              <a:buNone/>
              <a:defRPr sz="2133"/>
            </a:lvl3pPr>
            <a:lvl4pPr marL="1828821" indent="0">
              <a:buNone/>
              <a:defRPr sz="1867"/>
            </a:lvl4pPr>
            <a:lvl5pPr marL="2438428" indent="0">
              <a:buNone/>
              <a:defRPr sz="1867"/>
            </a:lvl5pPr>
            <a:lvl6pPr marL="3048036" indent="0">
              <a:buNone/>
              <a:defRPr sz="1867"/>
            </a:lvl6pPr>
            <a:lvl7pPr marL="3657643" indent="0">
              <a:buNone/>
              <a:defRPr sz="1867"/>
            </a:lvl7pPr>
            <a:lvl8pPr marL="4267249" indent="0">
              <a:buNone/>
              <a:defRPr sz="1867"/>
            </a:lvl8pPr>
            <a:lvl9pPr marL="4876856" indent="0">
              <a:buNone/>
              <a:defRPr sz="18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1" y="1600202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7" indent="0">
              <a:buNone/>
              <a:defRPr sz="2667" b="1"/>
            </a:lvl2pPr>
            <a:lvl3pPr marL="1219214" indent="0">
              <a:buNone/>
              <a:defRPr sz="2400" b="1"/>
            </a:lvl3pPr>
            <a:lvl4pPr marL="1828821" indent="0">
              <a:buNone/>
              <a:defRPr sz="2133" b="1"/>
            </a:lvl4pPr>
            <a:lvl5pPr marL="2438428" indent="0">
              <a:buNone/>
              <a:defRPr sz="2133" b="1"/>
            </a:lvl5pPr>
            <a:lvl6pPr marL="3048036" indent="0">
              <a:buNone/>
              <a:defRPr sz="2133" b="1"/>
            </a:lvl6pPr>
            <a:lvl7pPr marL="3657643" indent="0">
              <a:buNone/>
              <a:defRPr sz="2133" b="1"/>
            </a:lvl7pPr>
            <a:lvl8pPr marL="4267249" indent="0">
              <a:buNone/>
              <a:defRPr sz="2133" b="1"/>
            </a:lvl8pPr>
            <a:lvl9pPr marL="4876856" indent="0">
              <a:buNone/>
              <a:defRPr sz="213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6292855"/>
            <a:ext cx="9144000" cy="565146"/>
          </a:xfrm>
          <a:prstGeom prst="rect">
            <a:avLst/>
          </a:prstGeom>
          <a:ln/>
        </p:spPr>
        <p:txBody>
          <a:bodyPr wrap="square" lIns="36000" tIns="36000" rIns="36000" bIns="36000" anchor="b">
            <a:spAutoFit/>
          </a:bodyPr>
          <a:lstStyle>
            <a:lvl1pPr algn="ctr">
              <a:defRPr sz="3200" b="0">
                <a:latin typeface="+mn-lt"/>
                <a:ea typeface="Meiryo UI" panose="020B0604030504040204" pitchFamily="50" charset="-128"/>
              </a:defRPr>
            </a:lvl1pPr>
          </a:lstStyle>
          <a:p>
            <a:pPr>
              <a:defRPr/>
            </a:pPr>
            <a:fld id="{DE9C2EA1-6911-4BAC-954D-0A2DD024DDCF}" type="slidenum">
              <a:rPr lang="en-US" altLang="ja-JP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607" indent="0">
              <a:buNone/>
              <a:defRPr sz="3733"/>
            </a:lvl2pPr>
            <a:lvl3pPr marL="1219214" indent="0">
              <a:buNone/>
              <a:defRPr sz="3200"/>
            </a:lvl3pPr>
            <a:lvl4pPr marL="1828821" indent="0">
              <a:buNone/>
              <a:defRPr sz="2667"/>
            </a:lvl4pPr>
            <a:lvl5pPr marL="2438428" indent="0">
              <a:buNone/>
              <a:defRPr sz="2667"/>
            </a:lvl5pPr>
            <a:lvl6pPr marL="3048036" indent="0">
              <a:buNone/>
              <a:defRPr sz="2667"/>
            </a:lvl6pPr>
            <a:lvl7pPr marL="3657643" indent="0">
              <a:buNone/>
              <a:defRPr sz="2667"/>
            </a:lvl7pPr>
            <a:lvl8pPr marL="4267249" indent="0">
              <a:buNone/>
              <a:defRPr sz="2667"/>
            </a:lvl8pPr>
            <a:lvl9pPr marL="4876856" indent="0">
              <a:buNone/>
              <a:defRPr sz="2667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607" indent="0">
              <a:buNone/>
              <a:defRPr sz="1600"/>
            </a:lvl2pPr>
            <a:lvl3pPr marL="1219214" indent="0">
              <a:buNone/>
              <a:defRPr sz="1333"/>
            </a:lvl3pPr>
            <a:lvl4pPr marL="1828821" indent="0">
              <a:buNone/>
              <a:defRPr sz="1200"/>
            </a:lvl4pPr>
            <a:lvl5pPr marL="2438428" indent="0">
              <a:buNone/>
              <a:defRPr sz="1200"/>
            </a:lvl5pPr>
            <a:lvl6pPr marL="3048036" indent="0">
              <a:buNone/>
              <a:defRPr sz="1200"/>
            </a:lvl6pPr>
            <a:lvl7pPr marL="3657643" indent="0">
              <a:buNone/>
              <a:defRPr sz="1200"/>
            </a:lvl7pPr>
            <a:lvl8pPr marL="4267249" indent="0">
              <a:buNone/>
              <a:defRPr sz="1200"/>
            </a:lvl8pPr>
            <a:lvl9pPr marL="4876856" indent="0">
              <a:buNone/>
              <a:defRPr sz="12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5226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9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609607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1219214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828821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2438428" algn="l" rtl="0" eaLnBrk="1" fontAlgn="base" hangingPunct="1">
        <a:spcBef>
          <a:spcPct val="0"/>
        </a:spcBef>
        <a:spcAft>
          <a:spcPct val="0"/>
        </a:spcAft>
        <a:defRPr kumimoji="1" sz="3733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457205" indent="-457205" algn="l" rtl="0" eaLnBrk="1" fontAlgn="base" hangingPunct="1">
        <a:spcBef>
          <a:spcPct val="20000"/>
        </a:spcBef>
        <a:spcAft>
          <a:spcPct val="0"/>
        </a:spcAft>
        <a:buChar char="•"/>
        <a:defRPr kumimoji="1" sz="4267">
          <a:solidFill>
            <a:schemeClr val="tx1"/>
          </a:solidFill>
          <a:latin typeface="+mn-lt"/>
          <a:ea typeface="+mn-ea"/>
          <a:cs typeface="+mn-cs"/>
        </a:defRPr>
      </a:lvl1pPr>
      <a:lvl2pPr marL="990613" indent="-381005" algn="l" rtl="0" eaLnBrk="1" fontAlgn="base" hangingPunct="1">
        <a:spcBef>
          <a:spcPct val="20000"/>
        </a:spcBef>
        <a:spcAft>
          <a:spcPct val="0"/>
        </a:spcAft>
        <a:buChar char="–"/>
        <a:defRPr kumimoji="1" sz="3733">
          <a:solidFill>
            <a:schemeClr val="tx1"/>
          </a:solidFill>
          <a:latin typeface="+mn-lt"/>
          <a:ea typeface="+mn-ea"/>
        </a:defRPr>
      </a:lvl2pPr>
      <a:lvl3pPr marL="1524018" indent="-304804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</a:defRPr>
      </a:lvl3pPr>
      <a:lvl4pPr marL="2133625" indent="-304804" algn="l" rtl="0" eaLnBrk="1" fontAlgn="base" hangingPunct="1">
        <a:spcBef>
          <a:spcPct val="20000"/>
        </a:spcBef>
        <a:spcAft>
          <a:spcPct val="0"/>
        </a:spcAft>
        <a:buChar char="–"/>
        <a:defRPr kumimoji="1" sz="2667">
          <a:solidFill>
            <a:schemeClr val="tx1"/>
          </a:solidFill>
          <a:latin typeface="+mn-lt"/>
          <a:ea typeface="+mn-ea"/>
        </a:defRPr>
      </a:lvl4pPr>
      <a:lvl5pPr marL="274323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5pPr>
      <a:lvl6pPr marL="335283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6pPr>
      <a:lvl7pPr marL="3962446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7pPr>
      <a:lvl8pPr marL="4572052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8pPr>
      <a:lvl9pPr marL="5181659" indent="-304804" algn="l" rtl="0" eaLnBrk="1" fontAlgn="base" hangingPunct="1">
        <a:spcBef>
          <a:spcPct val="20000"/>
        </a:spcBef>
        <a:spcAft>
          <a:spcPct val="0"/>
        </a:spcAft>
        <a:buChar char="»"/>
        <a:defRPr kumimoji="1"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7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14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21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28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3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43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49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56" algn="l" defTabSz="1219214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229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117402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2348043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3522066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4696088" algn="l" rtl="0" eaLnBrk="1" fontAlgn="base" hangingPunct="1">
        <a:spcBef>
          <a:spcPct val="0"/>
        </a:spcBef>
        <a:spcAft>
          <a:spcPct val="0"/>
        </a:spcAft>
        <a:defRPr kumimoji="1" sz="7189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880516" indent="-880516" algn="l" rtl="0" eaLnBrk="1" fontAlgn="base" hangingPunct="1">
        <a:spcBef>
          <a:spcPct val="20000"/>
        </a:spcBef>
        <a:spcAft>
          <a:spcPct val="0"/>
        </a:spcAft>
        <a:buChar char="•"/>
        <a:defRPr kumimoji="1" sz="8217">
          <a:solidFill>
            <a:schemeClr val="tx1"/>
          </a:solidFill>
          <a:latin typeface="+mn-lt"/>
          <a:ea typeface="+mn-ea"/>
          <a:cs typeface="+mn-cs"/>
        </a:defRPr>
      </a:lvl1pPr>
      <a:lvl2pPr marL="1907786" indent="-733763" algn="l" rtl="0" eaLnBrk="1" fontAlgn="base" hangingPunct="1">
        <a:spcBef>
          <a:spcPct val="20000"/>
        </a:spcBef>
        <a:spcAft>
          <a:spcPct val="0"/>
        </a:spcAft>
        <a:buChar char="–"/>
        <a:defRPr kumimoji="1" sz="7189">
          <a:solidFill>
            <a:schemeClr val="tx1"/>
          </a:solidFill>
          <a:latin typeface="+mn-lt"/>
          <a:ea typeface="+mn-ea"/>
        </a:defRPr>
      </a:lvl2pPr>
      <a:lvl3pPr marL="2935055" indent="-587011" algn="l" rtl="0" eaLnBrk="1" fontAlgn="base" hangingPunct="1">
        <a:spcBef>
          <a:spcPct val="20000"/>
        </a:spcBef>
        <a:spcAft>
          <a:spcPct val="0"/>
        </a:spcAft>
        <a:buChar char="•"/>
        <a:defRPr kumimoji="1" sz="6164">
          <a:solidFill>
            <a:schemeClr val="tx1"/>
          </a:solidFill>
          <a:latin typeface="+mn-lt"/>
          <a:ea typeface="+mn-ea"/>
        </a:defRPr>
      </a:lvl3pPr>
      <a:lvl4pPr marL="4109077" indent="-587011" algn="l" rtl="0" eaLnBrk="1" fontAlgn="base" hangingPunct="1">
        <a:spcBef>
          <a:spcPct val="20000"/>
        </a:spcBef>
        <a:spcAft>
          <a:spcPct val="0"/>
        </a:spcAft>
        <a:buChar char="–"/>
        <a:defRPr kumimoji="1" sz="5136">
          <a:solidFill>
            <a:schemeClr val="tx1"/>
          </a:solidFill>
          <a:latin typeface="+mn-lt"/>
          <a:ea typeface="+mn-ea"/>
        </a:defRPr>
      </a:lvl4pPr>
      <a:lvl5pPr marL="5283099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5pPr>
      <a:lvl6pPr marL="6457120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6pPr>
      <a:lvl7pPr marL="7631142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7pPr>
      <a:lvl8pPr marL="880516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8pPr>
      <a:lvl9pPr marL="9979185" indent="-587011" algn="l" rtl="0" eaLnBrk="1" fontAlgn="base" hangingPunct="1">
        <a:spcBef>
          <a:spcPct val="20000"/>
        </a:spcBef>
        <a:spcAft>
          <a:spcPct val="0"/>
        </a:spcAft>
        <a:buChar char="»"/>
        <a:defRPr kumimoji="1" sz="5136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17402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2pPr>
      <a:lvl3pPr marL="234804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3pPr>
      <a:lvl4pPr marL="3522066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4pPr>
      <a:lvl5pPr marL="469608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5pPr>
      <a:lvl6pPr marL="5870108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6pPr>
      <a:lvl7pPr marL="7044131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7pPr>
      <a:lvl8pPr marL="8218153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8pPr>
      <a:lvl9pPr marL="9392174" algn="l" defTabSz="2348043" rtl="0" eaLnBrk="1" latinLnBrk="0" hangingPunct="1">
        <a:defRPr kumimoji="1" sz="462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タイトル 3">
            <a:extLst>
              <a:ext uri="{FF2B5EF4-FFF2-40B4-BE49-F238E27FC236}">
                <a16:creationId xmlns:a16="http://schemas.microsoft.com/office/drawing/2014/main" id="{E8309C05-94E2-C4DA-CE38-918F3090A2BD}"/>
              </a:ext>
            </a:extLst>
          </p:cNvPr>
          <p:cNvSpPr txBox="1">
            <a:spLocks/>
          </p:cNvSpPr>
          <p:nvPr/>
        </p:nvSpPr>
        <p:spPr bwMode="auto">
          <a:xfrm>
            <a:off x="72010" y="92718"/>
            <a:ext cx="9144000" cy="46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群マネ</a:t>
            </a:r>
            <a:r>
              <a:rPr kumimoji="1" lang="ja-JP" altLang="en-US" sz="24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の実施状況</a:t>
            </a:r>
            <a:r>
              <a:rPr kumimoji="1" lang="ja-JP" altLang="en-US" sz="2000" b="0" i="0" u="none" strike="noStrike" kern="0" cap="none" spc="0" normalizeH="0" baseline="0" noProof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（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群馬県建設技術センター　</a:t>
            </a:r>
            <a:r>
              <a:rPr kumimoji="1" lang="en-US" altLang="ja-JP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JR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跨線橋　</a:t>
            </a:r>
            <a:r>
              <a:rPr lang="ja-JP" altLang="en-US" sz="2000" kern="0" dirty="0">
                <a:latin typeface="HGP創英角ｺﾞｼｯｸUB"/>
                <a:ea typeface="HGP創英角ｺﾞｼｯｸUB"/>
              </a:rPr>
              <a:t>群馬県外１３市町村</a:t>
            </a:r>
            <a:r>
              <a:rPr kumimoji="1" lang="ja-JP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4087C8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j-cs"/>
              </a:rPr>
              <a:t>）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srgbClr val="4087C8"/>
              </a:solidFill>
              <a:effectLst/>
              <a:uLnTx/>
              <a:uFillTx/>
              <a:latin typeface="HGP創英角ｺﾞｼｯｸUB"/>
              <a:ea typeface="HGP創英角ｺﾞｼｯｸUB"/>
              <a:cs typeface="+mj-cs"/>
            </a:endParaRPr>
          </a:p>
        </p:txBody>
      </p:sp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32602B2-8E55-D6B3-9567-552C370F3EB6}"/>
              </a:ext>
            </a:extLst>
          </p:cNvPr>
          <p:cNvSpPr txBox="1"/>
          <p:nvPr/>
        </p:nvSpPr>
        <p:spPr>
          <a:xfrm>
            <a:off x="0" y="511457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just">
              <a:defRPr/>
            </a:pPr>
            <a:r>
              <a:rPr lang="ja-JP" altLang="en-US" spc="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［自治体が抱える課題と群マネ導入で期待する効果］</a:t>
            </a:r>
            <a:endParaRPr lang="en-US" altLang="ja-JP" spc="0" dirty="0">
              <a:solidFill>
                <a:sysClr val="windowText" lastClr="000000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6" name="テキスト ボックス 125">
            <a:extLst>
              <a:ext uri="{FF2B5EF4-FFF2-40B4-BE49-F238E27FC236}">
                <a16:creationId xmlns:a16="http://schemas.microsoft.com/office/drawing/2014/main" id="{DB5DCB49-8C18-93CE-27A2-569959871914}"/>
              </a:ext>
            </a:extLst>
          </p:cNvPr>
          <p:cNvSpPr txBox="1"/>
          <p:nvPr/>
        </p:nvSpPr>
        <p:spPr>
          <a:xfrm>
            <a:off x="179992" y="1638849"/>
            <a:ext cx="4320000" cy="5157338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（１）業務のマネジメント戦略</a:t>
            </a:r>
            <a:endParaRPr kumimoji="0" lang="ja-JP" altLang="en-US" sz="3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73D4A664-DB16-89A2-2AB4-D97C8FE40805}"/>
              </a:ext>
            </a:extLst>
          </p:cNvPr>
          <p:cNvSpPr txBox="1"/>
          <p:nvPr/>
        </p:nvSpPr>
        <p:spPr>
          <a:xfrm>
            <a:off x="0" y="130029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600" dirty="0">
                <a:solidFill>
                  <a:sysClr val="windowText" lastClr="000000"/>
                </a:solidFill>
                <a:latin typeface="ＭＳ Ｐゴシック"/>
                <a:ea typeface="ＭＳ Ｐゴシック"/>
              </a:rPr>
              <a:t>［実施内容］</a:t>
            </a:r>
          </a:p>
        </p:txBody>
      </p: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FE5AEC99-7C99-9AC6-4ED8-FE7FA9FCA542}"/>
              </a:ext>
            </a:extLst>
          </p:cNvPr>
          <p:cNvSpPr txBox="1"/>
          <p:nvPr/>
        </p:nvSpPr>
        <p:spPr>
          <a:xfrm>
            <a:off x="179992" y="1916061"/>
            <a:ext cx="432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①対象範囲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（インフラ分野</a:t>
            </a:r>
            <a:r>
              <a:rPr lang="en-US" altLang="ja-JP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×</a:t>
            </a: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業務プロセス）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4E11618-297D-D5C1-CA80-7722E6B6A89D}"/>
              </a:ext>
            </a:extLst>
          </p:cNvPr>
          <p:cNvSpPr txBox="1"/>
          <p:nvPr/>
        </p:nvSpPr>
        <p:spPr>
          <a:xfrm>
            <a:off x="179992" y="6161947"/>
            <a:ext cx="4320000" cy="6056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ts val="800"/>
              </a:lnSpc>
              <a:defRPr/>
            </a:pPr>
            <a:r>
              <a:rPr lang="ja-JP" altLang="en-US" sz="14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②発注方式等</a:t>
            </a:r>
            <a:endParaRPr lang="en-US" altLang="ja-JP" sz="1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契約期間の複数年化 ：有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（５年を想定） 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>
              <a:lnSpc>
                <a:spcPts val="800"/>
              </a:lnSpc>
              <a:defRPr/>
            </a:pPr>
            <a:endParaRPr lang="en-US" altLang="ja-JP" sz="3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L="285750" indent="-285750">
              <a:lnSpc>
                <a:spcPts val="800"/>
              </a:lnSpc>
              <a:buFont typeface="Wingdings" panose="05000000000000000000" pitchFamily="2" charset="2"/>
              <a:buChar char="p"/>
              <a:defRPr/>
            </a:pPr>
            <a:r>
              <a:rPr lang="ja-JP" altLang="en-US" sz="12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性能規定の導入　　　 ：無</a:t>
            </a:r>
            <a:endParaRPr lang="en-US" altLang="ja-JP" sz="12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65892EF8-A745-8579-7FC9-ECCFB4CD1B7B}"/>
              </a:ext>
            </a:extLst>
          </p:cNvPr>
          <p:cNvSpPr txBox="1"/>
          <p:nvPr/>
        </p:nvSpPr>
        <p:spPr>
          <a:xfrm>
            <a:off x="4667737" y="1622135"/>
            <a:ext cx="4320000" cy="3257492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（２）自治体の束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B295BE7B-5870-CCF9-F5DE-44709F68886F}"/>
              </a:ext>
            </a:extLst>
          </p:cNvPr>
          <p:cNvSpPr txBox="1"/>
          <p:nvPr/>
        </p:nvSpPr>
        <p:spPr>
          <a:xfrm>
            <a:off x="4667737" y="4994557"/>
            <a:ext cx="4320000" cy="1795747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（３）技術者連携、データ連携</a:t>
            </a:r>
            <a:endParaRPr kumimoji="0" lang="ja-JP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EC14633-07D6-EF10-09F0-4C8222518291}"/>
              </a:ext>
            </a:extLst>
          </p:cNvPr>
          <p:cNvSpPr txBox="1"/>
          <p:nvPr/>
        </p:nvSpPr>
        <p:spPr>
          <a:xfrm>
            <a:off x="4644365" y="5290144"/>
            <a:ext cx="4320000" cy="10618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r>
              <a:rPr lang="ja-JP" altLang="en-US" sz="1400">
                <a:solidFill>
                  <a:prstClr val="black"/>
                </a:solidFill>
                <a:latin typeface="ＭＳ Ｐゴシック"/>
                <a:ea typeface="ＭＳ Ｐゴシック"/>
              </a:rPr>
              <a:t>①技術者連携の具体メニュー</a:t>
            </a:r>
            <a:endParaRPr lang="en-US" altLang="ja-JP" sz="30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>
                <a:solidFill>
                  <a:prstClr val="black"/>
                </a:solidFill>
                <a:latin typeface="ＭＳ Ｐゴシック"/>
                <a:ea typeface="ＭＳ Ｐゴシック"/>
              </a:rPr>
              <a:t>⇒　群馬県メンテナンス協議会の場を活用し、意見・情報交換を実施</a:t>
            </a:r>
            <a:endParaRPr lang="en-US" altLang="ja-JP" sz="105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endParaRPr lang="en-US" altLang="ja-JP" sz="120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400">
                <a:solidFill>
                  <a:prstClr val="black"/>
                </a:solidFill>
                <a:latin typeface="ＭＳ Ｐゴシック"/>
                <a:ea typeface="ＭＳ Ｐゴシック"/>
              </a:rPr>
              <a:t>②データ連携の具体メニュー</a:t>
            </a:r>
            <a:endParaRPr lang="en-US" altLang="ja-JP" sz="140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1050">
                <a:solidFill>
                  <a:prstClr val="black"/>
                </a:solidFill>
                <a:latin typeface="ＭＳ Ｐゴシック"/>
                <a:ea typeface="ＭＳ Ｐゴシック"/>
              </a:rPr>
              <a:t>⇒　今後検討</a:t>
            </a:r>
            <a:endParaRPr lang="en-US" altLang="ja-JP" sz="105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693883DE-1D29-DA5B-C6C5-EA58B6AB6BE9}"/>
              </a:ext>
            </a:extLst>
          </p:cNvPr>
          <p:cNvSpPr txBox="1"/>
          <p:nvPr/>
        </p:nvSpPr>
        <p:spPr>
          <a:xfrm>
            <a:off x="4672188" y="4453995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地方自治法上の共同処理制度の適用：無</a:t>
            </a:r>
          </a:p>
          <a:p>
            <a:pPr marL="171450" indent="-171450" algn="just">
              <a:buFont typeface="Wingdings" panose="05000000000000000000" pitchFamily="2" charset="2"/>
              <a:buChar char="p"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連携協力道路制度の活用：無</a:t>
            </a: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9CA86CCA-A74E-1789-9941-AE58B20BB9BF}"/>
              </a:ext>
            </a:extLst>
          </p:cNvPr>
          <p:cNvSpPr txBox="1"/>
          <p:nvPr/>
        </p:nvSpPr>
        <p:spPr>
          <a:xfrm>
            <a:off x="245869" y="5015611"/>
            <a:ext cx="4104456" cy="934478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800" u="sng" dirty="0">
                <a:latin typeface="ＭＳ Ｐゴシック"/>
                <a:ea typeface="ＭＳ Ｐゴシック"/>
              </a:rPr>
              <a:t>凡例</a:t>
            </a:r>
            <a:endParaRPr lang="en-US" altLang="ja-JP" sz="8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800" dirty="0">
                <a:latin typeface="ＭＳ Ｐゴシック"/>
                <a:ea typeface="ＭＳ Ｐゴシック"/>
              </a:rPr>
              <a:t>実施済みの場合：グレー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8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8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8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8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8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8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8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8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8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</a:t>
            </a:r>
            <a:r>
              <a:rPr lang="ja-JP" altLang="en-US" sz="800">
                <a:solidFill>
                  <a:srgbClr val="FFC000"/>
                </a:solidFill>
                <a:latin typeface="ＭＳ Ｐゴシック"/>
                <a:ea typeface="ＭＳ Ｐゴシック"/>
              </a:rPr>
              <a:t>の枠</a:t>
            </a:r>
            <a:endParaRPr lang="en-US" altLang="ja-JP" sz="8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zh-TW" altLang="en-US" sz="800" dirty="0">
                <a:latin typeface="ＭＳ Ｐゴシック"/>
                <a:ea typeface="ＭＳ Ｐゴシック"/>
              </a:rPr>
              <a:t>備考（自由記述）</a:t>
            </a:r>
          </a:p>
          <a:p>
            <a:pPr algn="just">
              <a:defRPr/>
            </a:pPr>
            <a:r>
              <a:rPr lang="en-US" altLang="ja-JP" sz="800" dirty="0">
                <a:latin typeface="+mn-ea"/>
                <a:ea typeface="+mn-ea"/>
              </a:rPr>
              <a:t>R7</a:t>
            </a:r>
            <a:r>
              <a:rPr lang="ja-JP" altLang="en-US" sz="800" dirty="0">
                <a:latin typeface="+mn-ea"/>
                <a:ea typeface="+mn-ea"/>
              </a:rPr>
              <a:t>年度：参画希望自治体と合意形成、基本協定締結　</a:t>
            </a:r>
            <a:endParaRPr lang="en-US" altLang="ja-JP" sz="800" dirty="0">
              <a:latin typeface="+mn-ea"/>
              <a:ea typeface="+mn-ea"/>
            </a:endParaRPr>
          </a:p>
          <a:p>
            <a:pPr algn="just">
              <a:defRPr/>
            </a:pPr>
            <a:r>
              <a:rPr lang="en-US" altLang="ja-JP" sz="800" dirty="0">
                <a:latin typeface="+mn-ea"/>
                <a:ea typeface="+mn-ea"/>
              </a:rPr>
              <a:t>R8</a:t>
            </a:r>
            <a:r>
              <a:rPr lang="ja-JP" altLang="en-US" sz="800" dirty="0">
                <a:latin typeface="+mn-ea"/>
                <a:ea typeface="+mn-ea"/>
              </a:rPr>
              <a:t>年度以降：年度協定締結、協定に基づき点検実施（１県１３市町村で実施）</a:t>
            </a:r>
            <a:endParaRPr lang="en-US" altLang="ja-JP" sz="900" dirty="0">
              <a:latin typeface="+mn-ea"/>
              <a:ea typeface="+mn-ea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96C51A22-F37F-4A8B-BD22-CB7697651A25}"/>
              </a:ext>
            </a:extLst>
          </p:cNvPr>
          <p:cNvSpPr txBox="1"/>
          <p:nvPr/>
        </p:nvSpPr>
        <p:spPr>
          <a:xfrm>
            <a:off x="179992" y="880548"/>
            <a:ext cx="8784016" cy="360000"/>
          </a:xfrm>
          <a:prstGeom prst="rect">
            <a:avLst/>
          </a:prstGeom>
          <a:noFill/>
          <a:ln w="19050">
            <a:solidFill>
              <a:sysClr val="windowText" lastClr="000000">
                <a:lumMod val="65000"/>
                <a:lumOff val="35000"/>
              </a:sysClr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「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JR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rPr>
              <a:t>との協議・調整事務削減による技術者・人手不足対策及びコスト縮減」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C95274DD-9626-473D-80F0-B9D9230394E5}"/>
              </a:ext>
            </a:extLst>
          </p:cNvPr>
          <p:cNvSpPr/>
          <p:nvPr/>
        </p:nvSpPr>
        <p:spPr>
          <a:xfrm>
            <a:off x="4744181" y="2379141"/>
            <a:ext cx="1195285" cy="2056660"/>
          </a:xfrm>
          <a:prstGeom prst="roundRect">
            <a:avLst>
              <a:gd name="adj" fmla="val 9596"/>
            </a:avLst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200D3B1-3383-A25D-2D25-128F5B6E347E}"/>
              </a:ext>
            </a:extLst>
          </p:cNvPr>
          <p:cNvSpPr txBox="1"/>
          <p:nvPr/>
        </p:nvSpPr>
        <p:spPr>
          <a:xfrm>
            <a:off x="5586041" y="3111574"/>
            <a:ext cx="13555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kumimoji="1" lang="ja-JP" altLang="en-US" sz="1050" b="1" dirty="0">
                <a:solidFill>
                  <a:prstClr val="white">
                    <a:lumMod val="50000"/>
                  </a:prst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協定締結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E1F8037-A9DD-AC76-17A5-E255CCA08815}"/>
              </a:ext>
            </a:extLst>
          </p:cNvPr>
          <p:cNvSpPr/>
          <p:nvPr/>
        </p:nvSpPr>
        <p:spPr>
          <a:xfrm>
            <a:off x="8094536" y="2562257"/>
            <a:ext cx="758795" cy="699984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ＪＲ</a:t>
            </a: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6EA8ECD0-093E-A177-5637-741E529236D0}"/>
              </a:ext>
            </a:extLst>
          </p:cNvPr>
          <p:cNvSpPr/>
          <p:nvPr/>
        </p:nvSpPr>
        <p:spPr>
          <a:xfrm>
            <a:off x="8082474" y="3516323"/>
            <a:ext cx="840486" cy="802847"/>
          </a:xfrm>
          <a:prstGeom prst="ellipse">
            <a:avLst/>
          </a:prstGeom>
          <a:solidFill>
            <a:srgbClr val="F79646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点検</a:t>
            </a:r>
            <a:endParaRPr kumimoji="1" lang="en-US" altLang="ja-JP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業者</a:t>
            </a: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E8BD93B6-1B09-76F0-B66C-065B8BC46856}"/>
              </a:ext>
            </a:extLst>
          </p:cNvPr>
          <p:cNvCxnSpPr>
            <a:cxnSpLocks/>
          </p:cNvCxnSpPr>
          <p:nvPr/>
        </p:nvCxnSpPr>
        <p:spPr>
          <a:xfrm flipV="1">
            <a:off x="7378135" y="2975573"/>
            <a:ext cx="695048" cy="182324"/>
          </a:xfrm>
          <a:prstGeom prst="straightConnector1">
            <a:avLst/>
          </a:prstGeom>
          <a:noFill/>
          <a:ln w="38100" cap="flat" cmpd="sng" algn="ctr">
            <a:solidFill>
              <a:srgbClr val="00B050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9" name="楕円 8">
            <a:extLst>
              <a:ext uri="{FF2B5EF4-FFF2-40B4-BE49-F238E27FC236}">
                <a16:creationId xmlns:a16="http://schemas.microsoft.com/office/drawing/2014/main" id="{25BC61E0-7C62-A68C-602A-AF7C719F3C31}"/>
              </a:ext>
            </a:extLst>
          </p:cNvPr>
          <p:cNvSpPr/>
          <p:nvPr/>
        </p:nvSpPr>
        <p:spPr>
          <a:xfrm>
            <a:off x="6613845" y="3014745"/>
            <a:ext cx="784959" cy="784828"/>
          </a:xfrm>
          <a:prstGeom prst="ellipse">
            <a:avLst/>
          </a:prstGeom>
          <a:solidFill>
            <a:srgbClr val="4F81B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ＣＭ</a:t>
            </a: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DDF553C6-2ED0-761D-F7C8-6FE0CFA03A96}"/>
              </a:ext>
            </a:extLst>
          </p:cNvPr>
          <p:cNvCxnSpPr>
            <a:cxnSpLocks/>
          </p:cNvCxnSpPr>
          <p:nvPr/>
        </p:nvCxnSpPr>
        <p:spPr>
          <a:xfrm>
            <a:off x="5974314" y="3403299"/>
            <a:ext cx="602090" cy="0"/>
          </a:xfrm>
          <a:prstGeom prst="straightConnector1">
            <a:avLst/>
          </a:prstGeom>
          <a:noFill/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17DAD4D-5941-ACA7-481B-481713BBAD79}"/>
              </a:ext>
            </a:extLst>
          </p:cNvPr>
          <p:cNvSpPr txBox="1"/>
          <p:nvPr/>
        </p:nvSpPr>
        <p:spPr>
          <a:xfrm rot="20709830">
            <a:off x="6982839" y="2797990"/>
            <a:ext cx="13394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kumimoji="1" lang="ja-JP" altLang="en-US" sz="1050" b="1" dirty="0">
                <a:solidFill>
                  <a:srgbClr val="00B05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協定締結</a:t>
            </a: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1167BF35-8A3C-52B2-0E04-1777C3F62031}"/>
              </a:ext>
            </a:extLst>
          </p:cNvPr>
          <p:cNvCxnSpPr>
            <a:cxnSpLocks/>
          </p:cNvCxnSpPr>
          <p:nvPr/>
        </p:nvCxnSpPr>
        <p:spPr>
          <a:xfrm>
            <a:off x="7398804" y="3646839"/>
            <a:ext cx="674379" cy="165480"/>
          </a:xfrm>
          <a:prstGeom prst="straightConnector1">
            <a:avLst/>
          </a:prstGeom>
          <a:noFill/>
          <a:ln w="38100" cap="flat" cmpd="sng" algn="ctr">
            <a:solidFill>
              <a:srgbClr val="F79646">
                <a:lumMod val="75000"/>
              </a:srgbClr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32B492E-5E9F-4CD7-D6B1-F2CD487B1FE1}"/>
              </a:ext>
            </a:extLst>
          </p:cNvPr>
          <p:cNvSpPr txBox="1"/>
          <p:nvPr/>
        </p:nvSpPr>
        <p:spPr>
          <a:xfrm rot="743775">
            <a:off x="6826870" y="3732025"/>
            <a:ext cx="166665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kumimoji="1" lang="ja-JP" altLang="en-US" sz="1050" b="1" dirty="0">
                <a:solidFill>
                  <a:srgbClr val="F79646">
                    <a:lumMod val="75000"/>
                  </a:srgb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業務委託</a:t>
            </a: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6FD8729C-B9BF-2DE4-30A2-5C71C56CD541}"/>
              </a:ext>
            </a:extLst>
          </p:cNvPr>
          <p:cNvSpPr/>
          <p:nvPr/>
        </p:nvSpPr>
        <p:spPr>
          <a:xfrm>
            <a:off x="5118084" y="3535515"/>
            <a:ext cx="425595" cy="432792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ysClr val="window" lastClr="FFFFFF"/>
            </a:solidFill>
            <a:prstDash val="sysDot"/>
          </a:ln>
        </p:spPr>
        <p:txBody>
          <a:bodyPr wrap="square" rtlCol="0"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</a:t>
            </a: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541A1C66-6F54-D8A2-B55E-596E72BB8922}"/>
              </a:ext>
            </a:extLst>
          </p:cNvPr>
          <p:cNvSpPr/>
          <p:nvPr/>
        </p:nvSpPr>
        <p:spPr>
          <a:xfrm>
            <a:off x="4908958" y="3920723"/>
            <a:ext cx="425595" cy="432792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ysClr val="window" lastClr="FFFFFF"/>
            </a:solidFill>
            <a:prstDash val="sysDot"/>
          </a:ln>
        </p:spPr>
        <p:txBody>
          <a:bodyPr wrap="square" rtlCol="0"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町</a:t>
            </a:r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F07CBA98-B2D5-B46B-E38C-12AA7A175D3C}"/>
              </a:ext>
            </a:extLst>
          </p:cNvPr>
          <p:cNvSpPr/>
          <p:nvPr/>
        </p:nvSpPr>
        <p:spPr>
          <a:xfrm>
            <a:off x="5335527" y="3912557"/>
            <a:ext cx="425594" cy="432792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ysClr val="window" lastClr="FFFFFF"/>
            </a:solidFill>
            <a:prstDash val="sysDot"/>
          </a:ln>
        </p:spPr>
        <p:txBody>
          <a:bodyPr wrap="square" rtlCol="0" anchor="ctr" anchorCtr="1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村</a:t>
            </a: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F4C2D1B2-E2D5-5EB8-AFB8-2B050C749C81}"/>
              </a:ext>
            </a:extLst>
          </p:cNvPr>
          <p:cNvSpPr/>
          <p:nvPr/>
        </p:nvSpPr>
        <p:spPr>
          <a:xfrm>
            <a:off x="5013611" y="2824477"/>
            <a:ext cx="634540" cy="649188"/>
          </a:xfrm>
          <a:prstGeom prst="ellipse">
            <a:avLst/>
          </a:prstGeom>
          <a:solidFill>
            <a:srgbClr val="4F81BD">
              <a:lumMod val="75000"/>
            </a:srgbClr>
          </a:solidFill>
          <a:ln>
            <a:solidFill>
              <a:sysClr val="window" lastClr="FFFFFF"/>
            </a:solidFill>
            <a:prstDash val="sysDot"/>
          </a:ln>
        </p:spPr>
        <p:txBody>
          <a:bodyPr wrap="square" rtlCol="0" anchor="ctr" anchorCtr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2400" kern="0" dirty="0">
                <a:solidFill>
                  <a:prstClr val="white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県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3E3E000-D9D3-0E3B-2FAC-06EA07F41F4F}"/>
              </a:ext>
            </a:extLst>
          </p:cNvPr>
          <p:cNvSpPr txBox="1"/>
          <p:nvPr/>
        </p:nvSpPr>
        <p:spPr>
          <a:xfrm>
            <a:off x="6613845" y="3135357"/>
            <a:ext cx="8082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コンストラクション</a:t>
            </a:r>
            <a:endParaRPr kumimoji="1" lang="en-US" altLang="ja-JP" sz="6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マネージャー</a:t>
            </a:r>
            <a:endParaRPr kumimoji="1" lang="en-US" altLang="ja-JP" sz="6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EC5C650-CC45-1739-8A9D-736973C31BA7}"/>
              </a:ext>
            </a:extLst>
          </p:cNvPr>
          <p:cNvSpPr txBox="1"/>
          <p:nvPr/>
        </p:nvSpPr>
        <p:spPr>
          <a:xfrm>
            <a:off x="7804227" y="2308779"/>
            <a:ext cx="1339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kumimoji="1" lang="ja-JP" altLang="en-US" sz="1000" b="1" dirty="0">
                <a:solidFill>
                  <a:srgbClr val="00B05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跨線部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70B7DA5-0B7E-CC7A-CAAC-A6FEAD4BBDC7}"/>
              </a:ext>
            </a:extLst>
          </p:cNvPr>
          <p:cNvSpPr txBox="1"/>
          <p:nvPr/>
        </p:nvSpPr>
        <p:spPr>
          <a:xfrm>
            <a:off x="7697156" y="4322835"/>
            <a:ext cx="16666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kumimoji="1" lang="ja-JP" altLang="en-US" sz="1050" b="1" dirty="0">
                <a:solidFill>
                  <a:srgbClr val="F79646">
                    <a:lumMod val="75000"/>
                  </a:srgb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跨線部以外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EF7D5DC-043A-F036-375C-72B4ED7FE73F}"/>
              </a:ext>
            </a:extLst>
          </p:cNvPr>
          <p:cNvSpPr txBox="1"/>
          <p:nvPr/>
        </p:nvSpPr>
        <p:spPr>
          <a:xfrm>
            <a:off x="4849540" y="2392536"/>
            <a:ext cx="98456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50" b="1" dirty="0">
                <a:solidFill>
                  <a:schemeClr val="accent6">
                    <a:lumMod val="50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ＪＲ跨線橋を</a:t>
            </a:r>
            <a:endParaRPr kumimoji="1" lang="en-US" altLang="ja-JP" sz="1050" b="1" dirty="0">
              <a:solidFill>
                <a:schemeClr val="accent6">
                  <a:lumMod val="50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1050" b="1" dirty="0">
                <a:solidFill>
                  <a:schemeClr val="accent6">
                    <a:lumMod val="50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有する自治体</a:t>
            </a: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5CBD8BB5-C533-CA5D-B84F-D2983BADC896}"/>
              </a:ext>
            </a:extLst>
          </p:cNvPr>
          <p:cNvSpPr txBox="1"/>
          <p:nvPr/>
        </p:nvSpPr>
        <p:spPr>
          <a:xfrm>
            <a:off x="4755404" y="1984377"/>
            <a:ext cx="4015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複数自治体の跨線橋点検を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CM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が一括して点検・診断実施。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6" name="表 18">
            <a:extLst>
              <a:ext uri="{FF2B5EF4-FFF2-40B4-BE49-F238E27FC236}">
                <a16:creationId xmlns:a16="http://schemas.microsoft.com/office/drawing/2014/main" id="{5F1886F8-590F-64C6-DA40-1526486D5A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044108"/>
              </p:ext>
            </p:extLst>
          </p:nvPr>
        </p:nvGraphicFramePr>
        <p:xfrm>
          <a:off x="245869" y="2302806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FF341F3-F562-C646-20D6-2B18F6248A18}"/>
              </a:ext>
            </a:extLst>
          </p:cNvPr>
          <p:cNvSpPr/>
          <p:nvPr/>
        </p:nvSpPr>
        <p:spPr>
          <a:xfrm>
            <a:off x="2697480" y="2903220"/>
            <a:ext cx="563880" cy="20835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E93755F-3E1C-0FD8-23A1-34CD23BFB2FB}"/>
              </a:ext>
            </a:extLst>
          </p:cNvPr>
          <p:cNvSpPr txBox="1"/>
          <p:nvPr/>
        </p:nvSpPr>
        <p:spPr>
          <a:xfrm>
            <a:off x="6417549" y="2599327"/>
            <a:ext cx="12426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建設技術センター</a:t>
            </a:r>
          </a:p>
        </p:txBody>
      </p:sp>
    </p:spTree>
    <p:extLst>
      <p:ext uri="{BB962C8B-B14F-4D97-AF65-F5344CB8AC3E}">
        <p14:creationId xmlns:p14="http://schemas.microsoft.com/office/powerpoint/2010/main" val="1135179584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2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3E7916579E48942A578B93BD249C02F" ma:contentTypeVersion="16" ma:contentTypeDescription="新しいドキュメントを作成します。" ma:contentTypeScope="" ma:versionID="8e54ec4f4e11b3cfd46df85e102a71fa">
  <xsd:schema xmlns:xsd="http://www.w3.org/2001/XMLSchema" xmlns:xs="http://www.w3.org/2001/XMLSchema" xmlns:p="http://schemas.microsoft.com/office/2006/metadata/properties" xmlns:ns2="1f739fab-6d78-413b-bdfb-b8e4b081b506" xmlns:ns3="0cfd19f7-9a31-48f1-a827-fb01c45dd146" targetNamespace="http://schemas.microsoft.com/office/2006/metadata/properties" ma:root="true" ma:fieldsID="f6d8c550c64388c9b0616250f4ee75a5" ns2:_="" ns3:_="">
    <xsd:import namespace="1f739fab-6d78-413b-bdfb-b8e4b081b506"/>
    <xsd:import namespace="0cfd19f7-9a31-48f1-a827-fb01c45dd14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MediaServiceOCR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739fab-6d78-413b-bdfb-b8e4b081b50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3a6e941f-3e61-44d3-bb0b-72ca50aa7e42}" ma:internalName="TaxCatchAll" ma:showField="CatchAllData" ma:web="1f739fab-6d78-413b-bdfb-b8e4b081b5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fd19f7-9a31-48f1-a827-fb01c45dd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462c662f-fcd5-4c16-8282-839128f519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f739fab-6d78-413b-bdfb-b8e4b081b506" xsi:nil="true"/>
    <lcf76f155ced4ddcb4097134ff3c332f xmlns="0cfd19f7-9a31-48f1-a827-fb01c45dd14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7BCAA2-64E1-463C-8E5A-7EFB319638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739fab-6d78-413b-bdfb-b8e4b081b506"/>
    <ds:schemaRef ds:uri="0cfd19f7-9a31-48f1-a827-fb01c45dd1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ACD073-77D0-4398-8F4C-ED1FCD90C9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D01362-9D31-4E21-A149-8F783D98E1F5}">
  <ds:schemaRefs>
    <ds:schemaRef ds:uri="http://schemas.microsoft.com/office/2006/documentManagement/types"/>
    <ds:schemaRef ds:uri="http://purl.org/dc/dcmitype/"/>
    <ds:schemaRef ds:uri="1f739fab-6d78-413b-bdfb-b8e4b081b506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0cfd19f7-9a31-48f1-a827-fb01c45dd14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397</Words>
  <Application>Microsoft Office PowerPoint</Application>
  <PresentationFormat>画面に合わせる (4:3)</PresentationFormat>
  <Paragraphs>127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BIZ UDPゴシック</vt:lpstr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2_標準デザイン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13</cp:revision>
  <cp:lastPrinted>2025-09-30T06:12:05Z</cp:lastPrinted>
  <dcterms:created xsi:type="dcterms:W3CDTF">2007-11-06T12:19:33Z</dcterms:created>
  <dcterms:modified xsi:type="dcterms:W3CDTF">2026-03-26T02:23:35Z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0x010100B3E7916579E48942A578B93BD249C02F</vt:lpwstr>
  </property>
  <property fmtid="{D5CDD505-2E9C-101B-9397-08002B2CF9AE}" pid="3" name="MediaServiceImageTags">
    <vt:lpwstr/>
  </property>
</Properties>
</file>