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17" r:id="rId1"/>
  </p:sldMasterIdLst>
  <p:notesMasterIdLst>
    <p:notesMasterId r:id="rId3"/>
  </p:notesMasterIdLst>
  <p:sldIdLst>
    <p:sldId id="3167" r:id="rId2"/>
  </p:sldIdLst>
  <p:sldSz cx="9144000" cy="6858000" type="screen4x3"/>
  <p:notesSz cx="6888163" cy="10018713"/>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FFFF99"/>
    <a:srgbClr val="FFFFFF"/>
    <a:srgbClr val="F3FAFD"/>
    <a:srgbClr val="FFCCFF"/>
    <a:srgbClr val="FF99FF"/>
    <a:srgbClr val="FF0000"/>
    <a:srgbClr val="75C5AE"/>
    <a:srgbClr val="6FC3AB"/>
    <a:srgbClr val="BCC5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10" autoAdjust="0"/>
    <p:restoredTop sz="96159" autoAdjust="0"/>
  </p:normalViewPr>
  <p:slideViewPr>
    <p:cSldViewPr>
      <p:cViewPr varScale="1">
        <p:scale>
          <a:sx n="119" d="100"/>
          <a:sy n="119" d="100"/>
        </p:scale>
        <p:origin x="1860"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2"/>
            <a:ext cx="2985439" cy="501490"/>
          </a:xfrm>
          <a:prstGeom prst="rect">
            <a:avLst/>
          </a:prstGeom>
        </p:spPr>
        <p:txBody>
          <a:bodyPr vert="horz" lIns="70592" tIns="35297" rIns="70592" bIns="35297" rtlCol="0"/>
          <a:lstStyle>
            <a:lvl1pPr algn="l">
              <a:defRPr sz="900"/>
            </a:lvl1pPr>
          </a:lstStyle>
          <a:p>
            <a:endParaRPr kumimoji="1" lang="ja-JP" altLang="en-US"/>
          </a:p>
        </p:txBody>
      </p:sp>
      <p:sp>
        <p:nvSpPr>
          <p:cNvPr id="3" name="日付プレースホルダ 2"/>
          <p:cNvSpPr>
            <a:spLocks noGrp="1"/>
          </p:cNvSpPr>
          <p:nvPr>
            <p:ph type="dt" idx="1"/>
          </p:nvPr>
        </p:nvSpPr>
        <p:spPr>
          <a:xfrm>
            <a:off x="3901509" y="2"/>
            <a:ext cx="2985439" cy="501490"/>
          </a:xfrm>
          <a:prstGeom prst="rect">
            <a:avLst/>
          </a:prstGeom>
        </p:spPr>
        <p:txBody>
          <a:bodyPr vert="horz" lIns="70592" tIns="35297" rIns="70592" bIns="35297" rtlCol="0"/>
          <a:lstStyle>
            <a:lvl1pPr algn="r">
              <a:defRPr sz="900"/>
            </a:lvl1pPr>
          </a:lstStyle>
          <a:p>
            <a:fld id="{345E4279-E8E1-42AB-A518-AC3621A1DE36}" type="datetimeFigureOut">
              <a:rPr kumimoji="1" lang="ja-JP" altLang="en-US" smtClean="0"/>
              <a:pPr/>
              <a:t>2026/3/26</a:t>
            </a:fld>
            <a:endParaRPr kumimoji="1" lang="ja-JP" altLang="en-US"/>
          </a:p>
        </p:txBody>
      </p:sp>
      <p:sp>
        <p:nvSpPr>
          <p:cNvPr id="4" name="スライド イメージ プレースホルダ 3"/>
          <p:cNvSpPr>
            <a:spLocks noGrp="1" noRot="1" noChangeAspect="1"/>
          </p:cNvSpPr>
          <p:nvPr>
            <p:ph type="sldImg" idx="2"/>
          </p:nvPr>
        </p:nvSpPr>
        <p:spPr>
          <a:xfrm>
            <a:off x="941388" y="752475"/>
            <a:ext cx="5005387" cy="3754438"/>
          </a:xfrm>
          <a:prstGeom prst="rect">
            <a:avLst/>
          </a:prstGeom>
          <a:noFill/>
          <a:ln w="12700">
            <a:solidFill>
              <a:prstClr val="black"/>
            </a:solidFill>
          </a:ln>
        </p:spPr>
        <p:txBody>
          <a:bodyPr vert="horz" lIns="70592" tIns="35297" rIns="70592" bIns="35297" rtlCol="0" anchor="ctr"/>
          <a:lstStyle/>
          <a:p>
            <a:endParaRPr lang="ja-JP" altLang="en-US"/>
          </a:p>
        </p:txBody>
      </p:sp>
      <p:sp>
        <p:nvSpPr>
          <p:cNvPr id="5" name="ノート プレースホルダ 4"/>
          <p:cNvSpPr>
            <a:spLocks noGrp="1"/>
          </p:cNvSpPr>
          <p:nvPr>
            <p:ph type="body" sz="quarter" idx="3"/>
          </p:nvPr>
        </p:nvSpPr>
        <p:spPr>
          <a:xfrm>
            <a:off x="688574" y="4758614"/>
            <a:ext cx="5511017" cy="4508482"/>
          </a:xfrm>
          <a:prstGeom prst="rect">
            <a:avLst/>
          </a:prstGeom>
        </p:spPr>
        <p:txBody>
          <a:bodyPr vert="horz" lIns="70592" tIns="35297" rIns="70592" bIns="35297"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515992"/>
            <a:ext cx="2985439" cy="501490"/>
          </a:xfrm>
          <a:prstGeom prst="rect">
            <a:avLst/>
          </a:prstGeom>
        </p:spPr>
        <p:txBody>
          <a:bodyPr vert="horz" lIns="70592" tIns="35297" rIns="70592" bIns="35297" rtlCol="0" anchor="b"/>
          <a:lstStyle>
            <a:lvl1pPr algn="l">
              <a:defRPr sz="900"/>
            </a:lvl1pPr>
          </a:lstStyle>
          <a:p>
            <a:endParaRPr kumimoji="1" lang="ja-JP" altLang="en-US"/>
          </a:p>
        </p:txBody>
      </p:sp>
      <p:sp>
        <p:nvSpPr>
          <p:cNvPr id="7" name="スライド番号プレースホルダ 6"/>
          <p:cNvSpPr>
            <a:spLocks noGrp="1"/>
          </p:cNvSpPr>
          <p:nvPr>
            <p:ph type="sldNum" sz="quarter" idx="5"/>
          </p:nvPr>
        </p:nvSpPr>
        <p:spPr>
          <a:xfrm>
            <a:off x="3901509" y="9515992"/>
            <a:ext cx="2985439" cy="501490"/>
          </a:xfrm>
          <a:prstGeom prst="rect">
            <a:avLst/>
          </a:prstGeom>
        </p:spPr>
        <p:txBody>
          <a:bodyPr vert="horz" lIns="70592" tIns="35297" rIns="70592" bIns="35297" rtlCol="0" anchor="b"/>
          <a:lstStyle>
            <a:lvl1pPr algn="r">
              <a:defRPr sz="900"/>
            </a:lvl1pPr>
          </a:lstStyle>
          <a:p>
            <a:fld id="{973C9013-F0BD-44EE-96AF-C387C2CE37E5}" type="slidenum">
              <a:rPr kumimoji="1" lang="ja-JP" altLang="en-US" smtClean="0"/>
              <a:pPr/>
              <a:t>‹#›</a:t>
            </a:fld>
            <a:endParaRPr kumimoji="1" lang="ja-JP" altLang="en-US"/>
          </a:p>
        </p:txBody>
      </p:sp>
    </p:spTree>
    <p:extLst>
      <p:ext uri="{BB962C8B-B14F-4D97-AF65-F5344CB8AC3E}">
        <p14:creationId xmlns:p14="http://schemas.microsoft.com/office/powerpoint/2010/main" val="79469077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7" descr="mlit_top"/>
          <p:cNvPicPr>
            <a:picLocks noChangeAspect="1" noChangeArrowheads="1"/>
          </p:cNvPicPr>
          <p:nvPr userDrawn="1"/>
        </p:nvPicPr>
        <p:blipFill>
          <a:blip r:embed="rId2">
            <a:extLst>
              <a:ext uri="{28A0092B-C50C-407E-A947-70E740481C1C}">
                <a14:useLocalDpi xmlns:a14="http://schemas.microsoft.com/office/drawing/2010/main" val="0"/>
              </a:ext>
            </a:extLst>
          </a:blip>
          <a:srcRect t="62230"/>
          <a:stretch>
            <a:fillRect/>
          </a:stretch>
        </p:blipFill>
        <p:spPr bwMode="auto">
          <a:xfrm>
            <a:off x="0" y="6524625"/>
            <a:ext cx="9144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userDrawn="1"/>
        </p:nvSpPr>
        <p:spPr bwMode="auto">
          <a:xfrm>
            <a:off x="1692275" y="3284538"/>
            <a:ext cx="7451725" cy="73025"/>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endParaRPr lang="ja-JP" altLang="en-US">
              <a:solidFill>
                <a:prstClr val="black"/>
              </a:solidFill>
            </a:endParaRPr>
          </a:p>
        </p:txBody>
      </p:sp>
      <p:pic>
        <p:nvPicPr>
          <p:cNvPr id="6"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051550"/>
            <a:ext cx="212407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p:cNvSpPr txBox="1">
            <a:spLocks noChangeArrowheads="1"/>
          </p:cNvSpPr>
          <p:nvPr userDrawn="1"/>
        </p:nvSpPr>
        <p:spPr bwMode="auto">
          <a:xfrm>
            <a:off x="0" y="6524625"/>
            <a:ext cx="36369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1200" i="1" dirty="0">
                <a:solidFill>
                  <a:prstClr val="white"/>
                </a:solidFill>
                <a:latin typeface="Times New Roman" pitchFamily="18" charset="0"/>
              </a:rPr>
              <a:t>Ministry of Land, Infrastructure, Transport and Tourism</a:t>
            </a:r>
          </a:p>
        </p:txBody>
      </p:sp>
      <p:sp>
        <p:nvSpPr>
          <p:cNvPr id="3074" name="Rectangle 2"/>
          <p:cNvSpPr>
            <a:spLocks noGrp="1" noChangeArrowheads="1"/>
          </p:cNvSpPr>
          <p:nvPr>
            <p:ph type="ctrTitle"/>
          </p:nvPr>
        </p:nvSpPr>
        <p:spPr>
          <a:xfrm>
            <a:off x="1619250" y="2133600"/>
            <a:ext cx="7524750" cy="1470025"/>
          </a:xfrm>
          <a:prstGeom prst="rect">
            <a:avLst/>
          </a:prstGeom>
        </p:spPr>
        <p:txBody>
          <a:bodyPr/>
          <a:lstStyle>
            <a:lvl1pPr>
              <a:defRPr sz="4000"/>
            </a:lvl1pPr>
          </a:lstStyle>
          <a:p>
            <a:r>
              <a:rPr lang="ja-JP" altLang="en-US"/>
              <a:t>マスター タイトルの書式設定</a:t>
            </a:r>
            <a:endParaRPr lang="ja-JP" altLang="en-US" dirty="0"/>
          </a:p>
        </p:txBody>
      </p:sp>
      <p:sp>
        <p:nvSpPr>
          <p:cNvPr id="3075" name="Rectangle 3"/>
          <p:cNvSpPr>
            <a:spLocks noGrp="1" noChangeArrowheads="1"/>
          </p:cNvSpPr>
          <p:nvPr>
            <p:ph type="subTitle" idx="1"/>
          </p:nvPr>
        </p:nvSpPr>
        <p:spPr>
          <a:xfrm>
            <a:off x="1371600" y="3886200"/>
            <a:ext cx="6400800" cy="1752600"/>
          </a:xfrm>
          <a:prstGeom prst="rect">
            <a:avLst/>
          </a:prstGeom>
        </p:spPr>
        <p:txBody>
          <a:bodyPr/>
          <a:lstStyle>
            <a:lvl1pPr marL="0" indent="0" algn="ctr">
              <a:buFontTx/>
              <a:buNone/>
              <a:defRPr/>
            </a:lvl1pPr>
          </a:lstStyle>
          <a:p>
            <a:r>
              <a:rPr lang="ja-JP" altLang="en-US"/>
              <a:t>マスター サブタイトルの書式設定</a:t>
            </a:r>
          </a:p>
        </p:txBody>
      </p:sp>
      <p:sp>
        <p:nvSpPr>
          <p:cNvPr id="10"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ltLang="ja-JP" dirty="0">
              <a:solidFill>
                <a:prstClr val="black"/>
              </a:solidFill>
            </a:endParaRPr>
          </a:p>
        </p:txBody>
      </p:sp>
      <p:sp>
        <p:nvSpPr>
          <p:cNvPr id="11"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35C1E978-A3B9-4673-8199-37972939230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007184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CDB20612-914C-4BDE-8D4C-FEA4392E99F4}"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626161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0"/>
            <a:ext cx="2171700" cy="6126163"/>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0" y="0"/>
            <a:ext cx="6362700" cy="61261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86FB01F7-FA20-4B15-9970-D297285851AC}"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272449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rectangle" preserve="1">
  <p:cSld name="Blank rectangl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11" descr="paint_transparent3.png"/>
          <p:cNvPicPr preferRelativeResize="0"/>
          <p:nvPr userDrawn="1"/>
        </p:nvPicPr>
        <p:blipFill>
          <a:blip r:embed="rId3">
            <a:alphaModFix/>
          </a:blip>
          <a:stretch>
            <a:fillRect/>
          </a:stretch>
        </p:blipFill>
        <p:spPr>
          <a:xfrm>
            <a:off x="0" y="2"/>
            <a:ext cx="9144000" cy="6858004"/>
          </a:xfrm>
          <a:prstGeom prst="rect">
            <a:avLst/>
          </a:prstGeom>
          <a:noFill/>
          <a:ln>
            <a:noFill/>
          </a:ln>
        </p:spPr>
      </p:pic>
      <p:sp>
        <p:nvSpPr>
          <p:cNvPr id="52" name="Google Shape;52;p11"/>
          <p:cNvSpPr txBox="1">
            <a:spLocks noGrp="1"/>
          </p:cNvSpPr>
          <p:nvPr>
            <p:ph type="sldNum" idx="12"/>
          </p:nvPr>
        </p:nvSpPr>
        <p:spPr>
          <a:xfrm>
            <a:off x="4297652" y="5930631"/>
            <a:ext cx="548700" cy="524800"/>
          </a:xfrm>
          <a:prstGeom prst="rect">
            <a:avLst/>
          </a:prstGeom>
        </p:spPr>
        <p:txBody>
          <a:bodyPr spcFirstLastPara="1" wrap="square" lIns="91425" tIns="91425" rIns="91425" bIns="91425" anchor="ctr" anchorCtr="0">
            <a:noAutofit/>
          </a:bodyPr>
          <a:lstStyle>
            <a:lvl1pPr lvl="0" algn="ctr" rtl="0">
              <a:buNone/>
              <a:defRPr>
                <a:solidFill>
                  <a:srgbClr val="999999"/>
                </a:solidFill>
              </a:defRPr>
            </a:lvl1pPr>
            <a:lvl2pPr lvl="1" algn="ctr" rtl="0">
              <a:buNone/>
              <a:defRPr>
                <a:solidFill>
                  <a:srgbClr val="999999"/>
                </a:solidFill>
              </a:defRPr>
            </a:lvl2pPr>
            <a:lvl3pPr lvl="2" algn="ctr" rtl="0">
              <a:buNone/>
              <a:defRPr>
                <a:solidFill>
                  <a:srgbClr val="999999"/>
                </a:solidFill>
              </a:defRPr>
            </a:lvl3pPr>
            <a:lvl4pPr lvl="3" algn="ctr" rtl="0">
              <a:buNone/>
              <a:defRPr>
                <a:solidFill>
                  <a:srgbClr val="999999"/>
                </a:solidFill>
              </a:defRPr>
            </a:lvl4pPr>
            <a:lvl5pPr lvl="4" algn="ctr" rtl="0">
              <a:buNone/>
              <a:defRPr>
                <a:solidFill>
                  <a:srgbClr val="999999"/>
                </a:solidFill>
              </a:defRPr>
            </a:lvl5pPr>
            <a:lvl6pPr lvl="5" algn="ctr" rtl="0">
              <a:buNone/>
              <a:defRPr>
                <a:solidFill>
                  <a:srgbClr val="999999"/>
                </a:solidFill>
              </a:defRPr>
            </a:lvl6pPr>
            <a:lvl7pPr lvl="6" algn="ctr" rtl="0">
              <a:buNone/>
              <a:defRPr>
                <a:solidFill>
                  <a:srgbClr val="999999"/>
                </a:solidFill>
              </a:defRPr>
            </a:lvl7pPr>
            <a:lvl8pPr lvl="7" algn="ctr" rtl="0">
              <a:buNone/>
              <a:defRPr>
                <a:solidFill>
                  <a:srgbClr val="999999"/>
                </a:solidFill>
              </a:defRPr>
            </a:lvl8pPr>
            <a:lvl9pPr lvl="8" algn="ctr" rtl="0">
              <a:buNone/>
              <a:defRPr>
                <a:solidFill>
                  <a:srgbClr val="999999"/>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14770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ltLang="en-US" dirty="0"/>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651FC12D-27C1-4F31-90C9-A93D49E4468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928408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A7694BDB-530F-4364-A4B7-5A1182A1D62D}"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4003828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964DE403-68E0-47EB-9A36-3C247B16477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75613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9"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B541BEC-AD9E-4104-AF2B-4C626651FF89}"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7289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5"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6FFE511-5094-4685-A035-FB392A6605D8}"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24688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4"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E9C2EA1-6911-4BAC-954D-0A2DD024DDCF}"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158727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460176D3-1CBA-4E5C-8891-6A87D7C30D4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914006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A3F5529-272E-4A2C-90D7-160EE3AC1005}"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157581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60686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Lst>
  <p:hf hdr="0" ftr="0" dt="0"/>
  <p:txStyles>
    <p:title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8C836CD-EEE2-A507-14EE-B7BEB0A7A75B}"/>
              </a:ext>
            </a:extLst>
          </p:cNvPr>
          <p:cNvSpPr txBox="1"/>
          <p:nvPr/>
        </p:nvSpPr>
        <p:spPr>
          <a:xfrm>
            <a:off x="4697294" y="1709858"/>
            <a:ext cx="4320945" cy="2687289"/>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（２）自治体の束</a:t>
            </a:r>
            <a:endParaRPr lang="ja-JP" altLang="en-US" sz="1600" dirty="0"/>
          </a:p>
        </p:txBody>
      </p:sp>
      <p:sp>
        <p:nvSpPr>
          <p:cNvPr id="14" name="正方形/長方形 13">
            <a:extLst>
              <a:ext uri="{FF2B5EF4-FFF2-40B4-BE49-F238E27FC236}">
                <a16:creationId xmlns:a16="http://schemas.microsoft.com/office/drawing/2014/main" id="{76FB608A-7404-93B3-EB88-D5DA212BD8EE}"/>
              </a:ext>
            </a:extLst>
          </p:cNvPr>
          <p:cNvSpPr/>
          <p:nvPr/>
        </p:nvSpPr>
        <p:spPr>
          <a:xfrm>
            <a:off x="4929984" y="2034477"/>
            <a:ext cx="3962496" cy="1886085"/>
          </a:xfrm>
          <a:prstGeom prst="rect">
            <a:avLst/>
          </a:prstGeom>
          <a:solidFill>
            <a:sysClr val="window" lastClr="FFFFFF"/>
          </a:solidFill>
          <a:ln w="19050" cap="flat" cmpd="sng" algn="ctr">
            <a:solidFill>
              <a:sysClr val="windowText" lastClr="000000">
                <a:lumMod val="50000"/>
                <a:lumOff val="50000"/>
              </a:sysClr>
            </a:solidFill>
            <a:prstDash val="solid"/>
          </a:ln>
          <a:effectLst/>
        </p:spPr>
        <p:txBody>
          <a:bodyPr lIns="36000" rIns="36000"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 建設</a:t>
            </a:r>
            <a:r>
              <a:rPr kumimoji="0" lang="en-US" altLang="ja-JP"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ICT</a:t>
            </a:r>
            <a:r>
              <a:rPr kumimoji="0" lang="ja-JP" altLang="en-US" sz="1100" b="0" i="0" u="none" strike="noStrike" kern="0" cap="none" spc="0" normalizeH="0" baseline="0" noProof="0" dirty="0">
                <a:ln>
                  <a:noFill/>
                </a:ln>
                <a:solidFill>
                  <a:prstClr val="black"/>
                </a:solidFill>
                <a:effectLst/>
                <a:uLnTx/>
                <a:uFillTx/>
                <a:latin typeface="HGP創英角ｺﾞｼｯｸUB"/>
                <a:ea typeface="HGP創英角ｺﾞｼｯｸUB"/>
                <a:cs typeface="+mn-cs"/>
              </a:rPr>
              <a:t>人材育成センターによる研修の開催</a:t>
            </a:r>
          </a:p>
        </p:txBody>
      </p:sp>
      <p:sp>
        <p:nvSpPr>
          <p:cNvPr id="3" name="タイトル 3">
            <a:extLst>
              <a:ext uri="{FF2B5EF4-FFF2-40B4-BE49-F238E27FC236}">
                <a16:creationId xmlns:a16="http://schemas.microsoft.com/office/drawing/2014/main" id="{232E4ABB-B572-5D55-F6E1-E4FCB5528AB9}"/>
              </a:ext>
            </a:extLst>
          </p:cNvPr>
          <p:cNvSpPr txBox="1">
            <a:spLocks/>
          </p:cNvSpPr>
          <p:nvPr/>
        </p:nvSpPr>
        <p:spPr>
          <a:xfrm>
            <a:off x="0" y="0"/>
            <a:ext cx="9144000" cy="476250"/>
          </a:xfrm>
          <a:prstGeom prst="rect">
            <a:avLst/>
          </a:prstGeom>
        </p:spPr>
        <p:txBody>
          <a:bodyPr/>
          <a:lst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a:lstStyle>
          <a:p>
            <a:r>
              <a:rPr lang="ja-JP" altLang="en-US" sz="2400" kern="0" dirty="0"/>
              <a:t>群マネの実施状況</a:t>
            </a:r>
            <a:r>
              <a:rPr lang="ja-JP" altLang="en-US" sz="1800" kern="0" dirty="0"/>
              <a:t>（公益財団法人岐阜県建設研究センター）</a:t>
            </a:r>
          </a:p>
        </p:txBody>
      </p:sp>
      <p:sp>
        <p:nvSpPr>
          <p:cNvPr id="4" name="テキスト ボックス 3">
            <a:extLst>
              <a:ext uri="{FF2B5EF4-FFF2-40B4-BE49-F238E27FC236}">
                <a16:creationId xmlns:a16="http://schemas.microsoft.com/office/drawing/2014/main" id="{A786C0BF-7105-2107-A912-B32C6B20D9B4}"/>
              </a:ext>
            </a:extLst>
          </p:cNvPr>
          <p:cNvSpPr txBox="1"/>
          <p:nvPr/>
        </p:nvSpPr>
        <p:spPr>
          <a:xfrm>
            <a:off x="0" y="571603"/>
            <a:ext cx="4932041" cy="338554"/>
          </a:xfrm>
          <a:prstGeom prst="rect">
            <a:avLst/>
          </a:prstGeom>
          <a:noFill/>
          <a:ln w="28575">
            <a:noFill/>
          </a:ln>
        </p:spPr>
        <p:txBody>
          <a:bodyPr wrap="square">
            <a:spAutoFit/>
          </a:bodyPr>
          <a:lstStyle>
            <a:defPPr>
              <a:defRPr lang="ja-JP"/>
            </a:defPPr>
            <a:lvl1pPr algn="ctr">
              <a:defRPr sz="1600" spc="600">
                <a:solidFill>
                  <a:schemeClr val="bg1"/>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rPr>
              <a:t>［自治体が抱える課題と群マネ導入で期待する効果］</a:t>
            </a:r>
            <a:endParaRPr kumimoji="1" lang="en-US" altLang="ja-JP"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endParaRPr>
          </a:p>
        </p:txBody>
      </p:sp>
      <p:sp>
        <p:nvSpPr>
          <p:cNvPr id="5" name="テキスト ボックス 4">
            <a:extLst>
              <a:ext uri="{FF2B5EF4-FFF2-40B4-BE49-F238E27FC236}">
                <a16:creationId xmlns:a16="http://schemas.microsoft.com/office/drawing/2014/main" id="{F026F0EC-6D9C-FD1F-45EE-FDA2AD69AEE3}"/>
              </a:ext>
            </a:extLst>
          </p:cNvPr>
          <p:cNvSpPr txBox="1"/>
          <p:nvPr/>
        </p:nvSpPr>
        <p:spPr>
          <a:xfrm>
            <a:off x="179992" y="1709858"/>
            <a:ext cx="4320000" cy="4945669"/>
          </a:xfrm>
          <a:prstGeom prst="rect">
            <a:avLst/>
          </a:prstGeom>
          <a:noFill/>
          <a:ln w="19050">
            <a:solidFill>
              <a:schemeClr val="tx1">
                <a:lumMod val="65000"/>
                <a:lumOff val="35000"/>
              </a:schemeClr>
            </a:solidFill>
          </a:ln>
        </p:spPr>
        <p:txBody>
          <a:bodyPr wrap="square" rtlCol="0" anchor="t">
            <a:noAutofit/>
          </a:bodyPr>
          <a:lstStyle/>
          <a:p>
            <a:pPr marR="0" lvl="0" algn="l" defTabSz="914400" rtl="0" eaLnBrk="1" fontAlgn="base" latinLnBrk="0" hangingPunct="1">
              <a:lnSpc>
                <a:spcPct val="100000"/>
              </a:lnSpc>
              <a:spcBef>
                <a:spcPts val="0"/>
              </a:spcBef>
              <a:spcAft>
                <a:spcPct val="0"/>
              </a:spcAft>
              <a:buClrTx/>
              <a:buSzTx/>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（１）</a:t>
            </a:r>
            <a:r>
              <a:rPr lang="ja-JP" altLang="en-US" sz="1000" dirty="0">
                <a:solidFill>
                  <a:prstClr val="black"/>
                </a:solidFill>
                <a:latin typeface="ＭＳ Ｐゴシック"/>
                <a:ea typeface="ＭＳ Ｐゴシック"/>
              </a:rPr>
              <a:t>業務のマネジメント戦略</a:t>
            </a:r>
            <a:endParaRPr kumimoji="1" lang="ja-JP" altLang="en-US" sz="10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6" name="テキスト ボックス 5">
            <a:extLst>
              <a:ext uri="{FF2B5EF4-FFF2-40B4-BE49-F238E27FC236}">
                <a16:creationId xmlns:a16="http://schemas.microsoft.com/office/drawing/2014/main" id="{3388A761-6A97-6950-F8F8-827642829B11}"/>
              </a:ext>
            </a:extLst>
          </p:cNvPr>
          <p:cNvSpPr txBox="1"/>
          <p:nvPr/>
        </p:nvSpPr>
        <p:spPr>
          <a:xfrm>
            <a:off x="0" y="1371304"/>
            <a:ext cx="9144000" cy="338554"/>
          </a:xfrm>
          <a:prstGeom prst="rect">
            <a:avLst/>
          </a:prstGeom>
          <a:noFill/>
          <a:ln w="28575">
            <a:noFill/>
          </a:ln>
        </p:spPr>
        <p:txBody>
          <a:bodyPr wrap="square">
            <a:spAutoFit/>
          </a:bodyPr>
          <a:lstStyle/>
          <a:p>
            <a:pPr algn="just"/>
            <a:r>
              <a:rPr kumimoji="1" lang="ja-JP" altLang="en-US" sz="1600" dirty="0">
                <a:solidFill>
                  <a:sysClr val="windowText" lastClr="000000"/>
                </a:solidFill>
                <a:latin typeface="+mn-ea"/>
                <a:ea typeface="+mn-ea"/>
              </a:rPr>
              <a:t>［実施内容］</a:t>
            </a:r>
            <a:endParaRPr lang="ja-JP" altLang="en-US" sz="1600" dirty="0">
              <a:solidFill>
                <a:sysClr val="windowText" lastClr="000000"/>
              </a:solidFill>
              <a:latin typeface="+mn-ea"/>
              <a:ea typeface="+mn-ea"/>
            </a:endParaRPr>
          </a:p>
        </p:txBody>
      </p:sp>
      <p:sp>
        <p:nvSpPr>
          <p:cNvPr id="7" name="テキスト ボックス 6">
            <a:extLst>
              <a:ext uri="{FF2B5EF4-FFF2-40B4-BE49-F238E27FC236}">
                <a16:creationId xmlns:a16="http://schemas.microsoft.com/office/drawing/2014/main" id="{ED783F48-C34A-77E6-89A3-5DBB5A493804}"/>
              </a:ext>
            </a:extLst>
          </p:cNvPr>
          <p:cNvSpPr txBox="1"/>
          <p:nvPr/>
        </p:nvSpPr>
        <p:spPr>
          <a:xfrm>
            <a:off x="178811" y="2047894"/>
            <a:ext cx="4320000" cy="246221"/>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①対象範囲（インフラ分野</a:t>
            </a:r>
            <a:r>
              <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業務プロセス）</a:t>
            </a:r>
            <a:endPar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8" name="テキスト ボックス 7">
            <a:extLst>
              <a:ext uri="{FF2B5EF4-FFF2-40B4-BE49-F238E27FC236}">
                <a16:creationId xmlns:a16="http://schemas.microsoft.com/office/drawing/2014/main" id="{84D22C9A-8398-4FB2-FE28-EADE5163AFFF}"/>
              </a:ext>
            </a:extLst>
          </p:cNvPr>
          <p:cNvSpPr txBox="1"/>
          <p:nvPr/>
        </p:nvSpPr>
        <p:spPr>
          <a:xfrm>
            <a:off x="179992" y="5661576"/>
            <a:ext cx="4320000" cy="553998"/>
          </a:xfrm>
          <a:prstGeom prst="rect">
            <a:avLst/>
          </a:prstGeom>
          <a:noFill/>
        </p:spPr>
        <p:txBody>
          <a:bodyPr wrap="square">
            <a:spAutoFit/>
          </a:bodyPr>
          <a:lstStyle>
            <a:defPPr>
              <a:defRPr lang="ja-JP"/>
            </a:defPPr>
            <a:lvl1pPr marL="0" marR="0" lvl="0" indent="0" algn="just" defTabSz="914400" eaLnBrk="1" latinLnBrk="0" hangingPunct="1">
              <a:lnSpc>
                <a:spcPct val="100000"/>
              </a:lnSpc>
              <a:buClrTx/>
              <a:buSzTx/>
              <a:buFontTx/>
              <a:buNone/>
              <a:tabLst/>
              <a:defRPr sz="1400" b="0" i="0" u="none" strike="noStrike" cap="none" spc="0" normalizeH="0" baseline="0">
                <a:ln>
                  <a:noFill/>
                </a:ln>
                <a:solidFill>
                  <a:prstClr val="black"/>
                </a:solidFill>
                <a:effectLst/>
                <a:uLnTx/>
                <a:uFillTx/>
                <a:latin typeface="ＭＳ Ｐゴシック"/>
                <a:ea typeface="ＭＳ Ｐゴシック"/>
              </a:defRPr>
            </a:lvl1pPr>
          </a:lstStyle>
          <a:p>
            <a:r>
              <a:rPr lang="ja-JP" altLang="en-US" sz="1000" dirty="0"/>
              <a:t>②発注方式等</a:t>
            </a:r>
            <a:endParaRPr lang="en-US" altLang="ja-JP" sz="1000" dirty="0"/>
          </a:p>
          <a:p>
            <a:pPr marL="171450" indent="-171450">
              <a:buFont typeface="Wingdings" panose="05000000000000000000" pitchFamily="2" charset="2"/>
              <a:buChar char="p"/>
            </a:pPr>
            <a:r>
              <a:rPr lang="ja-JP" altLang="en-US" sz="1000" dirty="0"/>
              <a:t>契約期間の複数年化 ：　有 ・ 無</a:t>
            </a:r>
            <a:endParaRPr lang="en-US" altLang="ja-JP" sz="1000" dirty="0"/>
          </a:p>
          <a:p>
            <a:pPr marL="171450" indent="-171450">
              <a:buFont typeface="Wingdings" panose="05000000000000000000" pitchFamily="2" charset="2"/>
              <a:buChar char="p"/>
            </a:pPr>
            <a:r>
              <a:rPr lang="ja-JP" altLang="en-US" sz="1000" dirty="0"/>
              <a:t>性能規定の導入　　　 ：　有 ・ 無</a:t>
            </a:r>
            <a:endParaRPr lang="en-US" altLang="ja-JP" sz="1000" dirty="0"/>
          </a:p>
        </p:txBody>
      </p:sp>
      <p:sp>
        <p:nvSpPr>
          <p:cNvPr id="10" name="テキスト ボックス 9">
            <a:extLst>
              <a:ext uri="{FF2B5EF4-FFF2-40B4-BE49-F238E27FC236}">
                <a16:creationId xmlns:a16="http://schemas.microsoft.com/office/drawing/2014/main" id="{05886EFB-14AF-7F43-8B7D-13CC33DE0F9F}"/>
              </a:ext>
            </a:extLst>
          </p:cNvPr>
          <p:cNvSpPr txBox="1"/>
          <p:nvPr/>
        </p:nvSpPr>
        <p:spPr>
          <a:xfrm>
            <a:off x="4698240" y="4439912"/>
            <a:ext cx="4320000" cy="2215615"/>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（３）技術者連携、データ連携</a:t>
            </a:r>
            <a:endParaRPr lang="ja-JP" altLang="en-US" sz="1600" dirty="0"/>
          </a:p>
        </p:txBody>
      </p:sp>
      <p:sp>
        <p:nvSpPr>
          <p:cNvPr id="11" name="テキスト ボックス 10">
            <a:extLst>
              <a:ext uri="{FF2B5EF4-FFF2-40B4-BE49-F238E27FC236}">
                <a16:creationId xmlns:a16="http://schemas.microsoft.com/office/drawing/2014/main" id="{A13CE75B-9216-3D0D-451A-55D02925A988}"/>
              </a:ext>
            </a:extLst>
          </p:cNvPr>
          <p:cNvSpPr txBox="1"/>
          <p:nvPr/>
        </p:nvSpPr>
        <p:spPr>
          <a:xfrm>
            <a:off x="4698239" y="4721767"/>
            <a:ext cx="4320000" cy="1892826"/>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ＭＳ Ｐゴシック"/>
                <a:ea typeface="ＭＳ Ｐゴシック"/>
                <a:cs typeface="+mn-cs"/>
              </a:rPr>
              <a:t>①技術者連携の具体メニュー</a:t>
            </a:r>
            <a:endParaRPr kumimoji="1" lang="en-US" altLang="ja-JP" sz="3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ＭＳ Ｐゴシック"/>
                <a:ea typeface="ＭＳ Ｐゴシック"/>
                <a:cs typeface="+mn-cs"/>
              </a:rPr>
              <a:t>⇒　学識経験者や専門家</a:t>
            </a:r>
            <a:r>
              <a:rPr lang="ja-JP" altLang="en-US" sz="1050" dirty="0">
                <a:solidFill>
                  <a:prstClr val="black"/>
                </a:solidFill>
                <a:latin typeface="ＭＳ Ｐゴシック"/>
                <a:ea typeface="ＭＳ Ｐゴシック"/>
              </a:rPr>
              <a:t>に</a:t>
            </a:r>
            <a:r>
              <a:rPr kumimoji="1" lang="ja-JP" altLang="en-US" sz="1050" b="0" i="0" u="none" strike="noStrike" kern="1200" cap="none" spc="0" normalizeH="0" baseline="0" noProof="0" dirty="0">
                <a:ln>
                  <a:noFill/>
                </a:ln>
                <a:solidFill>
                  <a:prstClr val="black"/>
                </a:solidFill>
                <a:effectLst/>
                <a:uLnTx/>
                <a:uFillTx/>
                <a:latin typeface="ＭＳ Ｐゴシック"/>
                <a:ea typeface="ＭＳ Ｐゴシック"/>
                <a:cs typeface="+mn-cs"/>
              </a:rPr>
              <a:t>講師を依頼し、ニーズに応じた研修を提供。</a:t>
            </a:r>
            <a:endParaRPr kumimoji="1" lang="en-US" altLang="ja-JP" sz="105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lvl="0" algn="just">
              <a:spcBef>
                <a:spcPts val="600"/>
              </a:spcBef>
              <a:defRPr/>
            </a:pPr>
            <a:r>
              <a:rPr lang="ja-JP" altLang="en-US" sz="1050" dirty="0">
                <a:solidFill>
                  <a:prstClr val="black"/>
                </a:solidFill>
                <a:latin typeface="ＭＳ Ｐゴシック"/>
                <a:ea typeface="ＭＳ Ｐゴシック"/>
              </a:rPr>
              <a:t>⇒　令和８年度より、別途県内の地区単位での若手市町村職員向けの</a:t>
            </a:r>
            <a:endParaRPr lang="en-US" altLang="ja-JP" sz="1050" dirty="0">
              <a:solidFill>
                <a:prstClr val="black"/>
              </a:solidFill>
              <a:latin typeface="ＭＳ Ｐゴシック"/>
              <a:ea typeface="ＭＳ Ｐゴシック"/>
            </a:endParaRPr>
          </a:p>
          <a:p>
            <a:pPr lvl="0" algn="just">
              <a:spcBef>
                <a:spcPts val="0"/>
              </a:spcBef>
              <a:defRPr/>
            </a:pPr>
            <a:r>
              <a:rPr lang="ja-JP" altLang="en-US" sz="1050" dirty="0">
                <a:solidFill>
                  <a:prstClr val="black"/>
                </a:solidFill>
                <a:latin typeface="ＭＳ Ｐゴシック"/>
                <a:ea typeface="ＭＳ Ｐゴシック"/>
              </a:rPr>
              <a:t>　　研修を試行的に実施。技術力向上だけでなく、人脈の形成にも寄与。</a:t>
            </a:r>
            <a:endParaRPr lang="en-US" altLang="ja-JP" sz="1050" dirty="0">
              <a:solidFill>
                <a:prstClr val="black"/>
              </a:solidFill>
              <a:latin typeface="ＭＳ Ｐゴシック"/>
              <a:ea typeface="ＭＳ Ｐゴシック"/>
            </a:endParaRPr>
          </a:p>
          <a:p>
            <a:pPr lvl="0" algn="just">
              <a:defRPr/>
            </a:pPr>
            <a:endParaRPr lang="en-US" altLang="ja-JP" sz="1050" dirty="0">
              <a:solidFill>
                <a:prstClr val="black"/>
              </a:solidFill>
              <a:latin typeface="ＭＳ Ｐゴシック"/>
              <a:ea typeface="ＭＳ Ｐゴシック"/>
            </a:endParaRPr>
          </a:p>
          <a:p>
            <a:pPr lvl="0" algn="just">
              <a:defRPr/>
            </a:pPr>
            <a:r>
              <a:rPr kumimoji="1" lang="ja-JP" altLang="en-US" sz="1400" b="0" i="0" u="none" strike="noStrike" kern="1200" cap="none" spc="0" normalizeH="0" baseline="0" noProof="0" dirty="0">
                <a:ln>
                  <a:noFill/>
                </a:ln>
                <a:effectLst/>
                <a:uLnTx/>
                <a:uFillTx/>
                <a:latin typeface="ＭＳ Ｐゴシック"/>
                <a:ea typeface="ＭＳ Ｐゴシック"/>
                <a:cs typeface="+mn-cs"/>
              </a:rPr>
              <a:t>②データ連携の具体メニュー</a:t>
            </a:r>
            <a:endParaRPr kumimoji="1" lang="en-US" altLang="ja-JP" sz="1400" b="0" i="0" u="none" strike="noStrike" kern="1200" cap="none" spc="0" normalizeH="0" baseline="0" noProof="0" dirty="0">
              <a:ln>
                <a:noFill/>
              </a:ln>
              <a:effectLst/>
              <a:uLnTx/>
              <a:uFillTx/>
              <a:latin typeface="ＭＳ Ｐゴシック"/>
              <a:ea typeface="ＭＳ Ｐゴシック"/>
              <a:cs typeface="+mn-cs"/>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建設事業者を対象とした研修と行政技術系職員の職員を対象とした　　</a:t>
            </a:r>
            <a:endParaRPr lang="en-US" altLang="ja-JP" sz="1050" dirty="0">
              <a:solidFill>
                <a:prstClr val="black"/>
              </a:solidFill>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研修をそれぞれ開催。様々なカリキュラムの研修を提供し、異なる企業</a:t>
            </a:r>
            <a:endParaRPr lang="en-US" altLang="ja-JP" sz="1050" dirty="0">
              <a:solidFill>
                <a:prstClr val="black"/>
              </a:solidFill>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の社員同士や異なる自治体の職員同士が合同で受講することにより、</a:t>
            </a:r>
            <a:endParaRPr lang="en-US" altLang="ja-JP" sz="1050" dirty="0">
              <a:solidFill>
                <a:prstClr val="black"/>
              </a:solidFill>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同業種間の情報共有に繋がっている。　　</a:t>
            </a:r>
            <a:endParaRPr lang="en-US" altLang="ja-JP" sz="1050" dirty="0">
              <a:solidFill>
                <a:prstClr val="black"/>
              </a:solidFill>
              <a:latin typeface="ＭＳ Ｐゴシック"/>
              <a:ea typeface="ＭＳ Ｐゴシック"/>
            </a:endParaRPr>
          </a:p>
        </p:txBody>
      </p:sp>
      <p:sp>
        <p:nvSpPr>
          <p:cNvPr id="13" name="テキスト ボックス 12">
            <a:extLst>
              <a:ext uri="{FF2B5EF4-FFF2-40B4-BE49-F238E27FC236}">
                <a16:creationId xmlns:a16="http://schemas.microsoft.com/office/drawing/2014/main" id="{E0F3D630-74D4-9EAE-B339-291A6590B33F}"/>
              </a:ext>
            </a:extLst>
          </p:cNvPr>
          <p:cNvSpPr txBox="1"/>
          <p:nvPr/>
        </p:nvSpPr>
        <p:spPr>
          <a:xfrm>
            <a:off x="179992" y="910157"/>
            <a:ext cx="8784016" cy="475082"/>
          </a:xfrm>
          <a:prstGeom prst="rect">
            <a:avLst/>
          </a:prstGeom>
          <a:noFill/>
          <a:ln w="19050">
            <a:solidFill>
              <a:schemeClr val="tx1">
                <a:lumMod val="65000"/>
                <a:lumOff val="35000"/>
              </a:schemeClr>
            </a:solidFill>
          </a:ln>
        </p:spPr>
        <p:txBody>
          <a:bodyPr wrap="square" rtlCol="0" anchor="ctr">
            <a:noAutofit/>
          </a:bodyPr>
          <a:lstStyle/>
          <a:p>
            <a:pPr algn="just"/>
            <a:r>
              <a:rPr kumimoji="1" lang="ja-JP" altLang="en-US" sz="1400" dirty="0">
                <a:latin typeface="+mn-ea"/>
                <a:ea typeface="+mn-ea"/>
              </a:rPr>
              <a:t>「建設ＩＣＴ人材育成センター」を設置し、建設人材の確保・育成を推進　「人の群マネ」</a:t>
            </a:r>
            <a:endParaRPr kumimoji="1" lang="en-US" altLang="ja-JP" sz="1400" dirty="0">
              <a:latin typeface="+mn-ea"/>
              <a:ea typeface="+mn-ea"/>
            </a:endParaRPr>
          </a:p>
        </p:txBody>
      </p:sp>
      <p:sp>
        <p:nvSpPr>
          <p:cNvPr id="15" name="四角形: 角を丸くする 14">
            <a:extLst>
              <a:ext uri="{FF2B5EF4-FFF2-40B4-BE49-F238E27FC236}">
                <a16:creationId xmlns:a16="http://schemas.microsoft.com/office/drawing/2014/main" id="{9EEAD763-E658-9D2B-458C-29097EC55FB5}"/>
              </a:ext>
            </a:extLst>
          </p:cNvPr>
          <p:cNvSpPr/>
          <p:nvPr/>
        </p:nvSpPr>
        <p:spPr>
          <a:xfrm>
            <a:off x="4961504" y="3428397"/>
            <a:ext cx="2056035" cy="465867"/>
          </a:xfrm>
          <a:prstGeom prst="roundRect">
            <a:avLst/>
          </a:prstGeom>
          <a:solidFill>
            <a:srgbClr val="0070C0"/>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ja-JP" altLang="en-US" sz="1000" b="1" i="0" u="none" strike="noStrike" kern="0" cap="none" spc="0" normalizeH="0" baseline="0" noProof="0" dirty="0">
                <a:ln>
                  <a:noFill/>
                </a:ln>
                <a:solidFill>
                  <a:prstClr val="white"/>
                </a:solidFill>
                <a:effectLst/>
                <a:uLnTx/>
                <a:uFillTx/>
                <a:latin typeface="Arial"/>
                <a:ea typeface="ＭＳ Ｐゴシック"/>
              </a:rPr>
              <a:t>岐阜県内の建設企業社員・経営者</a:t>
            </a:r>
            <a:endParaRPr kumimoji="0" lang="en-US" altLang="ja-JP" sz="1000" b="1" i="0" u="none" strike="noStrike" kern="0" cap="none" spc="0" normalizeH="0" baseline="0" noProof="0" dirty="0">
              <a:ln>
                <a:noFill/>
              </a:ln>
              <a:solidFill>
                <a:prstClr val="white"/>
              </a:solidFill>
              <a:effectLst/>
              <a:uLnTx/>
              <a:uFillTx/>
              <a:latin typeface="Arial"/>
              <a:ea typeface="ＭＳ Ｐゴシック"/>
            </a:endParaRPr>
          </a:p>
          <a:p>
            <a:pPr marL="0" marR="0" lvl="0" indent="0" algn="ctr" defTabSz="914400" eaLnBrk="1" fontAlgn="auto" latinLnBrk="0" hangingPunct="1">
              <a:lnSpc>
                <a:spcPct val="100000"/>
              </a:lnSpc>
              <a:spcBef>
                <a:spcPts val="600"/>
              </a:spcBef>
              <a:spcAft>
                <a:spcPts val="0"/>
              </a:spcAft>
              <a:buClrTx/>
              <a:buSzTx/>
              <a:buFontTx/>
              <a:buNone/>
              <a:tabLst/>
              <a:defRPr/>
            </a:pPr>
            <a:r>
              <a:rPr kumimoji="0" lang="ja-JP" altLang="en-US" sz="1000" b="1" i="0" u="none" strike="noStrike" kern="0" cap="none" spc="0" normalizeH="0" baseline="0" noProof="0" dirty="0">
                <a:ln>
                  <a:noFill/>
                </a:ln>
                <a:solidFill>
                  <a:prstClr val="white"/>
                </a:solidFill>
                <a:effectLst/>
                <a:uLnTx/>
                <a:uFillTx/>
                <a:latin typeface="Arial"/>
                <a:ea typeface="ＭＳ Ｐゴシック"/>
              </a:rPr>
              <a:t>岐阜県・県内市町村職員</a:t>
            </a:r>
          </a:p>
        </p:txBody>
      </p:sp>
      <p:sp>
        <p:nvSpPr>
          <p:cNvPr id="16" name="四角形: 角を丸くする 15">
            <a:extLst>
              <a:ext uri="{FF2B5EF4-FFF2-40B4-BE49-F238E27FC236}">
                <a16:creationId xmlns:a16="http://schemas.microsoft.com/office/drawing/2014/main" id="{2E480CD6-FD1E-465B-AEB6-4D7C3E15263B}"/>
              </a:ext>
            </a:extLst>
          </p:cNvPr>
          <p:cNvSpPr/>
          <p:nvPr/>
        </p:nvSpPr>
        <p:spPr>
          <a:xfrm>
            <a:off x="7572713" y="3497511"/>
            <a:ext cx="1245950" cy="210478"/>
          </a:xfrm>
          <a:prstGeom prst="roundRect">
            <a:avLst/>
          </a:prstGeom>
          <a:solidFill>
            <a:srgbClr val="C0504D"/>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white"/>
                </a:solidFill>
                <a:effectLst/>
                <a:uLnTx/>
                <a:uFillTx/>
                <a:latin typeface="Arial"/>
                <a:ea typeface="ＭＳ Ｐゴシック"/>
              </a:rPr>
              <a:t>学識経験者・専門家</a:t>
            </a:r>
          </a:p>
        </p:txBody>
      </p:sp>
      <p:cxnSp>
        <p:nvCxnSpPr>
          <p:cNvPr id="17" name="直線矢印コネクタ 16">
            <a:extLst>
              <a:ext uri="{FF2B5EF4-FFF2-40B4-BE49-F238E27FC236}">
                <a16:creationId xmlns:a16="http://schemas.microsoft.com/office/drawing/2014/main" id="{C5A8ED10-C3F1-848C-1BFE-EEF351EDE476}"/>
              </a:ext>
            </a:extLst>
          </p:cNvPr>
          <p:cNvCxnSpPr>
            <a:cxnSpLocks/>
          </p:cNvCxnSpPr>
          <p:nvPr/>
        </p:nvCxnSpPr>
        <p:spPr>
          <a:xfrm>
            <a:off x="8015584" y="3094993"/>
            <a:ext cx="322668" cy="328892"/>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tailEnd type="triangle"/>
          </a:ln>
          <a:effectLst/>
        </p:spPr>
      </p:cxnSp>
      <p:sp>
        <p:nvSpPr>
          <p:cNvPr id="18" name="四角形: 角を丸くする 17">
            <a:extLst>
              <a:ext uri="{FF2B5EF4-FFF2-40B4-BE49-F238E27FC236}">
                <a16:creationId xmlns:a16="http://schemas.microsoft.com/office/drawing/2014/main" id="{06444D8D-58AB-C218-E02F-A5D071B94702}"/>
              </a:ext>
            </a:extLst>
          </p:cNvPr>
          <p:cNvSpPr/>
          <p:nvPr/>
        </p:nvSpPr>
        <p:spPr>
          <a:xfrm>
            <a:off x="5619761" y="2639739"/>
            <a:ext cx="2539588" cy="380738"/>
          </a:xfrm>
          <a:prstGeom prst="roundRect">
            <a:avLst/>
          </a:prstGeom>
          <a:solidFill>
            <a:srgbClr val="92D050"/>
          </a:solidFill>
          <a:ln w="25400" cap="flat" cmpd="sng" algn="ctr">
            <a:solidFill>
              <a:srgbClr val="92D050"/>
            </a:solid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kern="0" dirty="0">
                <a:solidFill>
                  <a:prstClr val="white"/>
                </a:solidFill>
                <a:latin typeface="Arial"/>
                <a:ea typeface="ＭＳ Ｐゴシック"/>
              </a:rPr>
              <a:t>建設</a:t>
            </a:r>
            <a:r>
              <a:rPr kumimoji="0" lang="en-US" altLang="ja-JP" sz="1000" b="1" kern="0" dirty="0">
                <a:solidFill>
                  <a:prstClr val="white"/>
                </a:solidFill>
                <a:latin typeface="Arial"/>
                <a:ea typeface="ＭＳ Ｐゴシック"/>
              </a:rPr>
              <a:t>ICT</a:t>
            </a:r>
            <a:r>
              <a:rPr kumimoji="0" lang="ja-JP" altLang="en-US" sz="1000" b="1" kern="0" dirty="0">
                <a:solidFill>
                  <a:prstClr val="white"/>
                </a:solidFill>
                <a:latin typeface="Arial"/>
                <a:ea typeface="ＭＳ Ｐゴシック"/>
              </a:rPr>
              <a:t>人材育成センター</a:t>
            </a:r>
            <a:endParaRPr kumimoji="0" lang="en-US" altLang="ja-JP" sz="1000" b="1" kern="0" dirty="0">
              <a:solidFill>
                <a:prstClr val="white"/>
              </a:solidFill>
              <a:latin typeface="Arial"/>
              <a:ea typeface="ＭＳ Ｐゴシック"/>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kern="0" dirty="0">
                <a:solidFill>
                  <a:prstClr val="white"/>
                </a:solidFill>
                <a:latin typeface="Arial"/>
                <a:ea typeface="ＭＳ Ｐゴシック"/>
              </a:rPr>
              <a:t>（（</a:t>
            </a:r>
            <a:r>
              <a:rPr kumimoji="0" lang="ja-JP" altLang="en-US" sz="1000" b="1" i="0" u="none" strike="noStrike" kern="0" cap="none" spc="0" normalizeH="0" baseline="0" noProof="0" dirty="0">
                <a:ln>
                  <a:noFill/>
                </a:ln>
                <a:solidFill>
                  <a:prstClr val="white"/>
                </a:solidFill>
                <a:effectLst/>
                <a:uLnTx/>
                <a:uFillTx/>
                <a:latin typeface="Arial"/>
                <a:ea typeface="ＭＳ Ｐゴシック"/>
              </a:rPr>
              <a:t>公財</a:t>
            </a:r>
            <a:r>
              <a:rPr kumimoji="0" lang="ja-JP" altLang="en-US" sz="1000" b="1" kern="0" dirty="0">
                <a:solidFill>
                  <a:prstClr val="white"/>
                </a:solidFill>
                <a:latin typeface="Arial"/>
                <a:ea typeface="ＭＳ Ｐゴシック"/>
              </a:rPr>
              <a:t>）</a:t>
            </a:r>
            <a:r>
              <a:rPr kumimoji="0" lang="ja-JP" altLang="en-US" sz="1000" b="1" i="0" u="none" strike="noStrike" kern="0" cap="none" spc="0" normalizeH="0" baseline="0" noProof="0" dirty="0">
                <a:ln>
                  <a:noFill/>
                </a:ln>
                <a:solidFill>
                  <a:prstClr val="white"/>
                </a:solidFill>
                <a:effectLst/>
                <a:uLnTx/>
                <a:uFillTx/>
                <a:latin typeface="Arial"/>
                <a:ea typeface="ＭＳ Ｐゴシック"/>
              </a:rPr>
              <a:t>岐阜県建設研究センター内）</a:t>
            </a:r>
            <a:endParaRPr kumimoji="0" lang="en-US" altLang="ja-JP" sz="1000" b="1" i="0" u="none" strike="noStrike" kern="0" cap="none" spc="0" normalizeH="0" baseline="0" noProof="0" dirty="0">
              <a:ln>
                <a:noFill/>
              </a:ln>
              <a:solidFill>
                <a:prstClr val="white"/>
              </a:solidFill>
              <a:effectLst/>
              <a:uLnTx/>
              <a:uFillTx/>
              <a:latin typeface="Arial"/>
              <a:ea typeface="ＭＳ Ｐゴシック"/>
            </a:endParaRPr>
          </a:p>
        </p:txBody>
      </p:sp>
      <p:cxnSp>
        <p:nvCxnSpPr>
          <p:cNvPr id="20" name="直線矢印コネクタ 19">
            <a:extLst>
              <a:ext uri="{FF2B5EF4-FFF2-40B4-BE49-F238E27FC236}">
                <a16:creationId xmlns:a16="http://schemas.microsoft.com/office/drawing/2014/main" id="{42599A21-DDE2-2491-B7B5-2D29B27CD045}"/>
              </a:ext>
            </a:extLst>
          </p:cNvPr>
          <p:cNvCxnSpPr>
            <a:cxnSpLocks/>
          </p:cNvCxnSpPr>
          <p:nvPr/>
        </p:nvCxnSpPr>
        <p:spPr>
          <a:xfrm flipH="1">
            <a:off x="5227773" y="3065676"/>
            <a:ext cx="291661" cy="362466"/>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none"/>
            <a:tailEnd type="triangle"/>
          </a:ln>
          <a:effectLst/>
        </p:spPr>
      </p:cxnSp>
      <p:sp>
        <p:nvSpPr>
          <p:cNvPr id="24" name="テキスト ボックス 23">
            <a:extLst>
              <a:ext uri="{FF2B5EF4-FFF2-40B4-BE49-F238E27FC236}">
                <a16:creationId xmlns:a16="http://schemas.microsoft.com/office/drawing/2014/main" id="{E17242CC-6174-FC44-6F7E-C5C2AA4E2AA2}"/>
              </a:ext>
            </a:extLst>
          </p:cNvPr>
          <p:cNvSpPr txBox="1"/>
          <p:nvPr/>
        </p:nvSpPr>
        <p:spPr>
          <a:xfrm>
            <a:off x="4910338" y="2988249"/>
            <a:ext cx="604902" cy="215444"/>
          </a:xfrm>
          <a:prstGeom prst="rect">
            <a:avLst/>
          </a:prstGeom>
          <a:noFill/>
        </p:spPr>
        <p:txBody>
          <a:bodyPr wrap="square">
            <a:spAutoFit/>
          </a:bodyPr>
          <a:lstStyle/>
          <a:p>
            <a:r>
              <a:rPr lang="ja-JP" altLang="en-US" sz="800" dirty="0"/>
              <a:t>研修案内</a:t>
            </a:r>
            <a:endParaRPr lang="ja-JP" altLang="en-US" sz="400" dirty="0">
              <a:solidFill>
                <a:prstClr val="black"/>
              </a:solidFill>
              <a:latin typeface="ＭＳ Ｐゴシック"/>
              <a:ea typeface="ＭＳ Ｐゴシック"/>
            </a:endParaRPr>
          </a:p>
        </p:txBody>
      </p:sp>
      <p:sp>
        <p:nvSpPr>
          <p:cNvPr id="25" name="テキスト ボックス 24">
            <a:extLst>
              <a:ext uri="{FF2B5EF4-FFF2-40B4-BE49-F238E27FC236}">
                <a16:creationId xmlns:a16="http://schemas.microsoft.com/office/drawing/2014/main" id="{77F65438-541B-530E-5746-A39C403C46EE}"/>
              </a:ext>
            </a:extLst>
          </p:cNvPr>
          <p:cNvSpPr txBox="1"/>
          <p:nvPr/>
        </p:nvSpPr>
        <p:spPr>
          <a:xfrm>
            <a:off x="7116190" y="3490698"/>
            <a:ext cx="406192" cy="215444"/>
          </a:xfrm>
          <a:prstGeom prst="rect">
            <a:avLst/>
          </a:prstGeom>
          <a:noFill/>
        </p:spPr>
        <p:txBody>
          <a:bodyPr wrap="square">
            <a:spAutoFit/>
          </a:bodyPr>
          <a:lstStyle/>
          <a:p>
            <a:r>
              <a:rPr lang="ja-JP" altLang="en-US" sz="800" dirty="0"/>
              <a:t>講義</a:t>
            </a:r>
            <a:endParaRPr lang="ja-JP" altLang="en-US" sz="800" dirty="0">
              <a:latin typeface="ＭＳ Ｐゴシック"/>
              <a:ea typeface="ＭＳ Ｐゴシック"/>
            </a:endParaRPr>
          </a:p>
        </p:txBody>
      </p:sp>
      <p:sp>
        <p:nvSpPr>
          <p:cNvPr id="26" name="テキスト ボックス 25">
            <a:extLst>
              <a:ext uri="{FF2B5EF4-FFF2-40B4-BE49-F238E27FC236}">
                <a16:creationId xmlns:a16="http://schemas.microsoft.com/office/drawing/2014/main" id="{9154711C-D910-EEC1-1AC4-477D27B425A8}"/>
              </a:ext>
            </a:extLst>
          </p:cNvPr>
          <p:cNvSpPr txBox="1"/>
          <p:nvPr/>
        </p:nvSpPr>
        <p:spPr>
          <a:xfrm>
            <a:off x="8194157" y="2988249"/>
            <a:ext cx="617964" cy="338554"/>
          </a:xfrm>
          <a:prstGeom prst="rect">
            <a:avLst/>
          </a:prstGeom>
          <a:noFill/>
        </p:spPr>
        <p:txBody>
          <a:bodyPr wrap="square">
            <a:spAutoFit/>
          </a:bodyPr>
          <a:lstStyle/>
          <a:p>
            <a:r>
              <a:rPr lang="ja-JP" altLang="en-US" sz="800" dirty="0"/>
              <a:t>講師依頼</a:t>
            </a:r>
            <a:endParaRPr lang="en-US" altLang="ja-JP" sz="800" dirty="0"/>
          </a:p>
          <a:p>
            <a:r>
              <a:rPr lang="ja-JP" altLang="en-US" sz="800" dirty="0">
                <a:solidFill>
                  <a:prstClr val="black"/>
                </a:solidFill>
                <a:latin typeface="ＭＳ Ｐゴシック"/>
                <a:ea typeface="ＭＳ Ｐゴシック"/>
              </a:rPr>
              <a:t>講師料</a:t>
            </a:r>
          </a:p>
        </p:txBody>
      </p:sp>
      <p:sp>
        <p:nvSpPr>
          <p:cNvPr id="28" name="楕円 27">
            <a:extLst>
              <a:ext uri="{FF2B5EF4-FFF2-40B4-BE49-F238E27FC236}">
                <a16:creationId xmlns:a16="http://schemas.microsoft.com/office/drawing/2014/main" id="{CF064EE0-B79B-1EAB-C992-CB6D5EBB0E18}"/>
              </a:ext>
            </a:extLst>
          </p:cNvPr>
          <p:cNvSpPr/>
          <p:nvPr/>
        </p:nvSpPr>
        <p:spPr>
          <a:xfrm>
            <a:off x="2008600" y="5853812"/>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 name="グループ化 20">
            <a:extLst>
              <a:ext uri="{FF2B5EF4-FFF2-40B4-BE49-F238E27FC236}">
                <a16:creationId xmlns:a16="http://schemas.microsoft.com/office/drawing/2014/main" id="{706E9AE6-BCDE-5E21-1769-C99520E7B855}"/>
              </a:ext>
            </a:extLst>
          </p:cNvPr>
          <p:cNvGrpSpPr/>
          <p:nvPr/>
        </p:nvGrpSpPr>
        <p:grpSpPr>
          <a:xfrm>
            <a:off x="4731846" y="3934509"/>
            <a:ext cx="4320944" cy="430887"/>
            <a:chOff x="4731846" y="3773227"/>
            <a:chExt cx="4320944" cy="430887"/>
          </a:xfrm>
        </p:grpSpPr>
        <p:sp>
          <p:nvSpPr>
            <p:cNvPr id="12" name="テキスト ボックス 11">
              <a:extLst>
                <a:ext uri="{FF2B5EF4-FFF2-40B4-BE49-F238E27FC236}">
                  <a16:creationId xmlns:a16="http://schemas.microsoft.com/office/drawing/2014/main" id="{6CD3290F-72D9-F322-D59A-0FE05DDD691B}"/>
                </a:ext>
              </a:extLst>
            </p:cNvPr>
            <p:cNvSpPr txBox="1"/>
            <p:nvPr/>
          </p:nvSpPr>
          <p:spPr>
            <a:xfrm>
              <a:off x="4731846" y="3773227"/>
              <a:ext cx="4320944" cy="430887"/>
            </a:xfrm>
            <a:prstGeom prst="rect">
              <a:avLst/>
            </a:prstGeom>
            <a:noFill/>
          </p:spPr>
          <p:txBody>
            <a:bodyPr wrap="square">
              <a:spAutoFit/>
            </a:bodyPr>
            <a:lstStyle/>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kumimoji="1"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地方自治法上の共同処理制度の適用：　有　・　無</a:t>
              </a:r>
            </a:p>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lang="ja-JP" altLang="en-US" sz="1100" dirty="0">
                  <a:solidFill>
                    <a:prstClr val="black"/>
                  </a:solidFill>
                  <a:latin typeface="ＭＳ Ｐゴシック"/>
                  <a:ea typeface="ＭＳ Ｐゴシック"/>
                </a:rPr>
                <a:t>連携協力道路制度の活用：　有　・　無</a:t>
              </a:r>
              <a:endParaRPr lang="en-US" altLang="ja-JP" sz="1100" dirty="0">
                <a:solidFill>
                  <a:prstClr val="black"/>
                </a:solidFill>
                <a:latin typeface="ＭＳ Ｐゴシック"/>
                <a:ea typeface="ＭＳ Ｐゴシック"/>
              </a:endParaRPr>
            </a:p>
          </p:txBody>
        </p:sp>
        <p:sp>
          <p:nvSpPr>
            <p:cNvPr id="29" name="楕円 28">
              <a:extLst>
                <a:ext uri="{FF2B5EF4-FFF2-40B4-BE49-F238E27FC236}">
                  <a16:creationId xmlns:a16="http://schemas.microsoft.com/office/drawing/2014/main" id="{B2910777-367C-5E20-EE04-A11D6E00E4C9}"/>
                </a:ext>
              </a:extLst>
            </p:cNvPr>
            <p:cNvSpPr/>
            <p:nvPr/>
          </p:nvSpPr>
          <p:spPr>
            <a:xfrm>
              <a:off x="7017882" y="3967587"/>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08F4FC63-6870-9C2D-004C-838791F843CB}"/>
                </a:ext>
              </a:extLst>
            </p:cNvPr>
            <p:cNvSpPr/>
            <p:nvPr/>
          </p:nvSpPr>
          <p:spPr>
            <a:xfrm>
              <a:off x="7730391" y="3798036"/>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aphicFrame>
        <p:nvGraphicFramePr>
          <p:cNvPr id="31" name="表 18">
            <a:extLst>
              <a:ext uri="{FF2B5EF4-FFF2-40B4-BE49-F238E27FC236}">
                <a16:creationId xmlns:a16="http://schemas.microsoft.com/office/drawing/2014/main" id="{73CCC20C-DDF9-D9BF-4AF8-8E1C392CE94E}"/>
              </a:ext>
            </a:extLst>
          </p:cNvPr>
          <p:cNvGraphicFramePr>
            <a:graphicFrameLocks noGrp="1"/>
          </p:cNvGraphicFramePr>
          <p:nvPr>
            <p:extLst>
              <p:ext uri="{D42A27DB-BD31-4B8C-83A1-F6EECF244321}">
                <p14:modId xmlns:p14="http://schemas.microsoft.com/office/powerpoint/2010/main" val="2982561054"/>
              </p:ext>
            </p:extLst>
          </p:nvPr>
        </p:nvGraphicFramePr>
        <p:xfrm>
          <a:off x="260469" y="2323815"/>
          <a:ext cx="4176000" cy="2610192"/>
        </p:xfrm>
        <a:graphic>
          <a:graphicData uri="http://schemas.openxmlformats.org/drawingml/2006/table">
            <a:tbl>
              <a:tblPr firstRow="1" bandRow="1"/>
              <a:tblGrid>
                <a:gridCol w="720000">
                  <a:extLst>
                    <a:ext uri="{9D8B030D-6E8A-4147-A177-3AD203B41FA5}">
                      <a16:colId xmlns:a16="http://schemas.microsoft.com/office/drawing/2014/main" val="172406178"/>
                    </a:ext>
                  </a:extLst>
                </a:gridCol>
                <a:gridCol w="576000">
                  <a:extLst>
                    <a:ext uri="{9D8B030D-6E8A-4147-A177-3AD203B41FA5}">
                      <a16:colId xmlns:a16="http://schemas.microsoft.com/office/drawing/2014/main" val="1055651075"/>
                    </a:ext>
                  </a:extLst>
                </a:gridCol>
                <a:gridCol w="576000">
                  <a:extLst>
                    <a:ext uri="{9D8B030D-6E8A-4147-A177-3AD203B41FA5}">
                      <a16:colId xmlns:a16="http://schemas.microsoft.com/office/drawing/2014/main" val="884838355"/>
                    </a:ext>
                  </a:extLst>
                </a:gridCol>
                <a:gridCol w="576000">
                  <a:extLst>
                    <a:ext uri="{9D8B030D-6E8A-4147-A177-3AD203B41FA5}">
                      <a16:colId xmlns:a16="http://schemas.microsoft.com/office/drawing/2014/main" val="2911517556"/>
                    </a:ext>
                  </a:extLst>
                </a:gridCol>
                <a:gridCol w="576000">
                  <a:extLst>
                    <a:ext uri="{9D8B030D-6E8A-4147-A177-3AD203B41FA5}">
                      <a16:colId xmlns:a16="http://schemas.microsoft.com/office/drawing/2014/main" val="4232164755"/>
                    </a:ext>
                  </a:extLst>
                </a:gridCol>
                <a:gridCol w="576000">
                  <a:extLst>
                    <a:ext uri="{9D8B030D-6E8A-4147-A177-3AD203B41FA5}">
                      <a16:colId xmlns:a16="http://schemas.microsoft.com/office/drawing/2014/main" val="2458884806"/>
                    </a:ext>
                  </a:extLst>
                </a:gridCol>
                <a:gridCol w="576000">
                  <a:extLst>
                    <a:ext uri="{9D8B030D-6E8A-4147-A177-3AD203B41FA5}">
                      <a16:colId xmlns:a16="http://schemas.microsoft.com/office/drawing/2014/main" val="1192198917"/>
                    </a:ext>
                  </a:extLst>
                </a:gridCol>
              </a:tblGrid>
              <a:tr h="168496">
                <a:tc row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r"/>
                      <a:r>
                        <a:rPr kumimoji="1" lang="ja-JP" altLang="en-US" sz="700" dirty="0">
                          <a:solidFill>
                            <a:schemeClr val="tx1"/>
                          </a:solidFill>
                          <a:latin typeface="+mn-ea"/>
                          <a:ea typeface="+mn-ea"/>
                        </a:rPr>
                        <a:t>業務プロセス</a:t>
                      </a: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ja-JP" altLang="en-US" sz="700" dirty="0">
                        <a:solidFill>
                          <a:schemeClr val="tx1"/>
                        </a:solidFill>
                        <a:latin typeface="+mn-ea"/>
                        <a:ea typeface="+mn-ea"/>
                      </a:endParaRPr>
                    </a:p>
                    <a:p>
                      <a:pPr algn="l"/>
                      <a:r>
                        <a:rPr kumimoji="1" lang="ja-JP" altLang="en-US" sz="700" dirty="0">
                          <a:solidFill>
                            <a:schemeClr val="tx1"/>
                          </a:solidFill>
                          <a:latin typeface="+mn-ea"/>
                          <a:ea typeface="+mn-ea"/>
                        </a:rPr>
                        <a:t>インフラ分野</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ap="flat" cmpd="sng" algn="ctr">
                      <a:solidFill>
                        <a:sysClr val="windowText" lastClr="000000"/>
                      </a:solidFill>
                      <a:prstDash val="solid"/>
                      <a:round/>
                      <a:headEnd type="none" w="med" len="med"/>
                      <a:tailEnd type="none" w="med" len="med"/>
                    </a:lnTlToBr>
                    <a:lnBlToTr w="12700" cmpd="sng">
                      <a:noFill/>
                      <a:prstDash val="solid"/>
                    </a:lnBlToTr>
                    <a:noFill/>
                  </a:tcPr>
                </a:tc>
                <a:tc grid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日常維持管理業務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grid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構造物の定期点検関連</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kumimoji="1" lang="ja-JP" altLang="en-US"/>
                    </a:p>
                  </a:txBody>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extLst>
                  <a:ext uri="{0D108BD9-81ED-4DB2-BD59-A6C34878D82A}">
                    <a16:rowId xmlns:a16="http://schemas.microsoft.com/office/drawing/2014/main" val="2093253002"/>
                  </a:ext>
                </a:extLst>
              </a:tr>
              <a:tr h="360000">
                <a:tc vMerge="1">
                  <a:txBody>
                    <a:bodyPr/>
                    <a:lstStyle/>
                    <a:p>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窓口</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維持</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作業</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計画</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策定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点検</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設計</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工事</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357153111"/>
                  </a:ext>
                </a:extLst>
              </a:tr>
              <a:tr h="186688">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巡回</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清掃</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除草</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剪定</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r>
                        <a:rPr kumimoji="1" lang="en-US" altLang="ja-JP" sz="700" dirty="0">
                          <a:solidFill>
                            <a:schemeClr val="tx1">
                              <a:lumMod val="50000"/>
                              <a:lumOff val="50000"/>
                            </a:schemeClr>
                          </a:solidFill>
                          <a:latin typeface="+mn-ea"/>
                          <a:ea typeface="+mn-ea"/>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r>
                        <a:rPr kumimoji="1" lang="en-US" altLang="ja-JP" sz="700" dirty="0">
                          <a:solidFill>
                            <a:schemeClr val="tx1">
                              <a:lumMod val="50000"/>
                              <a:lumOff val="50000"/>
                            </a:schemeClr>
                          </a:solidFill>
                          <a:latin typeface="+mn-ea"/>
                          <a:ea typeface="+mn-ea"/>
                        </a:rPr>
                        <a:t>※2</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r>
                        <a:rPr kumimoji="1" lang="en-US" altLang="ja-JP" sz="700" dirty="0">
                          <a:solidFill>
                            <a:schemeClr val="tx1">
                              <a:lumMod val="50000"/>
                              <a:lumOff val="50000"/>
                            </a:schemeClr>
                          </a:solidFill>
                          <a:latin typeface="+mn-ea"/>
                          <a:ea typeface="+mn-ea"/>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5397074"/>
                  </a:ext>
                </a:extLst>
              </a:tr>
              <a:tr h="13678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r>
                        <a:rPr kumimoji="1" lang="en-US" altLang="ja-JP" sz="700" kern="1200" dirty="0">
                          <a:solidFill>
                            <a:schemeClr val="tx1">
                              <a:lumMod val="50000"/>
                              <a:lumOff val="50000"/>
                            </a:schemeClr>
                          </a:solidFill>
                          <a:latin typeface="+mn-ea"/>
                          <a:ea typeface="ＭＳ Ｐゴシック"/>
                          <a:cs typeface="+mn-cs"/>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r>
                        <a:rPr kumimoji="1" lang="en-US" altLang="ja-JP" sz="700" kern="1200" dirty="0">
                          <a:solidFill>
                            <a:schemeClr val="tx1">
                              <a:lumMod val="50000"/>
                              <a:lumOff val="50000"/>
                            </a:schemeClr>
                          </a:solidFill>
                          <a:latin typeface="+mn-ea"/>
                          <a:ea typeface="ＭＳ Ｐゴシック"/>
                          <a:cs typeface="+mn-cs"/>
                        </a:rPr>
                        <a:t>※3</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79825436"/>
                  </a:ext>
                </a:extLst>
              </a:tr>
              <a:tr h="23089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r>
                        <a:rPr kumimoji="1" lang="en-US" altLang="ja-JP" sz="700" kern="1200" dirty="0">
                          <a:solidFill>
                            <a:schemeClr val="tx1">
                              <a:lumMod val="50000"/>
                              <a:lumOff val="50000"/>
                            </a:schemeClr>
                          </a:solidFill>
                          <a:latin typeface="+mn-ea"/>
                          <a:ea typeface="ＭＳ Ｐゴシック"/>
                          <a:cs typeface="+mn-cs"/>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r>
                        <a:rPr kumimoji="1" lang="en-US" altLang="ja-JP" sz="700" kern="1200" dirty="0">
                          <a:solidFill>
                            <a:schemeClr val="tx1">
                              <a:lumMod val="50000"/>
                              <a:lumOff val="50000"/>
                            </a:schemeClr>
                          </a:solidFill>
                          <a:latin typeface="+mn-ea"/>
                          <a:ea typeface="ＭＳ Ｐゴシック"/>
                          <a:cs typeface="+mn-cs"/>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17803449"/>
                  </a:ext>
                </a:extLst>
              </a:tr>
              <a:tr h="20308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r>
                        <a:rPr kumimoji="1" lang="en-US" altLang="ja-JP" sz="700" kern="1200" dirty="0">
                          <a:solidFill>
                            <a:schemeClr val="tx1">
                              <a:lumMod val="50000"/>
                              <a:lumOff val="50000"/>
                            </a:schemeClr>
                          </a:solidFill>
                          <a:latin typeface="+mn-ea"/>
                          <a:ea typeface="ＭＳ Ｐゴシック"/>
                          <a:cs typeface="+mn-cs"/>
                        </a:rPr>
                        <a:t>※1</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r>
                        <a:rPr kumimoji="1" lang="en-US" altLang="ja-JP" sz="700" kern="1200" dirty="0">
                          <a:solidFill>
                            <a:schemeClr val="tx1">
                              <a:lumMod val="50000"/>
                              <a:lumOff val="50000"/>
                            </a:schemeClr>
                          </a:solidFill>
                          <a:latin typeface="+mn-ea"/>
                          <a:ea typeface="ＭＳ Ｐゴシック"/>
                          <a:cs typeface="+mn-cs"/>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19672628"/>
                  </a:ext>
                </a:extLst>
              </a:tr>
              <a:tr h="17018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河川</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除草</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r>
                        <a:rPr kumimoji="1" lang="en-US" altLang="ja-JP" sz="700" kern="1200" dirty="0">
                          <a:solidFill>
                            <a:schemeClr val="tx1">
                              <a:lumMod val="50000"/>
                              <a:lumOff val="50000"/>
                            </a:schemeClr>
                          </a:solidFill>
                          <a:latin typeface="+mn-ea"/>
                          <a:ea typeface="ＭＳ Ｐゴシック"/>
                          <a:cs typeface="+mn-cs"/>
                        </a:rPr>
                        <a:t>※3</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302042008"/>
                  </a:ext>
                </a:extLst>
              </a:tr>
              <a:tr h="18821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公園</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除草・剪定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r>
                        <a:rPr kumimoji="1" lang="en-US" altLang="ja-JP" sz="700" kern="1200" dirty="0">
                          <a:solidFill>
                            <a:schemeClr val="tx1">
                              <a:lumMod val="50000"/>
                              <a:lumOff val="50000"/>
                            </a:schemeClr>
                          </a:solidFill>
                          <a:latin typeface="+mn-ea"/>
                          <a:ea typeface="ＭＳ Ｐゴシック"/>
                          <a:cs typeface="+mn-cs"/>
                        </a:rPr>
                        <a:t>※3</a:t>
                      </a: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16069152"/>
                  </a:ext>
                </a:extLst>
              </a:tr>
              <a:tr h="22810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下水道</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r>
                        <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※3</a:t>
                      </a: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741040007"/>
                  </a:ext>
                </a:extLst>
              </a:tr>
              <a:tr h="20029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その他</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mn-ea"/>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農道・林道</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臨港道路</a:t>
                      </a:r>
                      <a:r>
                        <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※3</a:t>
                      </a: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1881651"/>
                  </a:ext>
                </a:extLst>
              </a:tr>
            </a:tbl>
          </a:graphicData>
        </a:graphic>
      </p:graphicFrame>
      <p:sp>
        <p:nvSpPr>
          <p:cNvPr id="32" name="テキスト ボックス 31">
            <a:extLst>
              <a:ext uri="{FF2B5EF4-FFF2-40B4-BE49-F238E27FC236}">
                <a16:creationId xmlns:a16="http://schemas.microsoft.com/office/drawing/2014/main" id="{27ECB13B-2A5E-4A0A-54BC-32740A0FB5E4}"/>
              </a:ext>
            </a:extLst>
          </p:cNvPr>
          <p:cNvSpPr txBox="1"/>
          <p:nvPr/>
        </p:nvSpPr>
        <p:spPr>
          <a:xfrm>
            <a:off x="286583" y="4934007"/>
            <a:ext cx="4104456" cy="503590"/>
          </a:xfrm>
          <a:prstGeom prst="rect">
            <a:avLst/>
          </a:prstGeom>
          <a:noFill/>
        </p:spPr>
        <p:txBody>
          <a:bodyPr wrap="square" lIns="36000" tIns="36000" rIns="36000" bIns="36000">
            <a:spAutoFit/>
          </a:bodyPr>
          <a:lstStyle/>
          <a:p>
            <a:pPr algn="just">
              <a:defRPr/>
            </a:pPr>
            <a:r>
              <a:rPr lang="ja-JP" altLang="en-US" sz="700" u="sng" dirty="0">
                <a:latin typeface="ＭＳ Ｐゴシック"/>
                <a:ea typeface="ＭＳ Ｐゴシック"/>
              </a:rPr>
              <a:t>凡例</a:t>
            </a:r>
            <a:endParaRPr lang="en-US" altLang="ja-JP" sz="700" u="sng" dirty="0">
              <a:latin typeface="ＭＳ Ｐゴシック"/>
              <a:ea typeface="ＭＳ Ｐゴシック"/>
            </a:endParaRPr>
          </a:p>
          <a:p>
            <a:pPr algn="just">
              <a:defRPr/>
            </a:pPr>
            <a:r>
              <a:rPr lang="ja-JP" altLang="en-US" sz="700" dirty="0">
                <a:latin typeface="ＭＳ Ｐゴシック"/>
                <a:ea typeface="ＭＳ Ｐゴシック"/>
              </a:rPr>
              <a:t>実施済みの場合：グレーで塗りつぶしてください</a:t>
            </a:r>
            <a:endParaRPr lang="en-US" altLang="ja-JP" sz="700" dirty="0">
              <a:latin typeface="ＭＳ Ｐゴシック"/>
              <a:ea typeface="ＭＳ Ｐゴシック"/>
            </a:endParaRPr>
          </a:p>
          <a:p>
            <a:pPr algn="just">
              <a:defRPr/>
            </a:pPr>
            <a:r>
              <a:rPr lang="ja-JP" altLang="en-US" sz="700" dirty="0">
                <a:latin typeface="ＭＳ Ｐゴシック"/>
                <a:ea typeface="ＭＳ Ｐゴシック"/>
              </a:rPr>
              <a:t>実施予定の場合：</a:t>
            </a:r>
            <a:r>
              <a:rPr lang="en-US" altLang="ja-JP" sz="700" dirty="0">
                <a:solidFill>
                  <a:srgbClr val="00B050"/>
                </a:solidFill>
                <a:latin typeface="ＭＳ Ｐゴシック"/>
                <a:ea typeface="ＭＳ Ｐゴシック"/>
              </a:rPr>
              <a:t>R8</a:t>
            </a:r>
            <a:r>
              <a:rPr lang="ja-JP" altLang="en-US" sz="700" dirty="0">
                <a:solidFill>
                  <a:srgbClr val="00B050"/>
                </a:solidFill>
                <a:latin typeface="ＭＳ Ｐゴシック"/>
                <a:ea typeface="ＭＳ Ｐゴシック"/>
              </a:rPr>
              <a:t>年度以降は緑の枠、</a:t>
            </a:r>
            <a:r>
              <a:rPr lang="en-US" altLang="ja-JP" sz="700" dirty="0">
                <a:solidFill>
                  <a:srgbClr val="0070C0"/>
                </a:solidFill>
                <a:latin typeface="ＭＳ Ｐゴシック"/>
                <a:ea typeface="ＭＳ Ｐゴシック"/>
              </a:rPr>
              <a:t>R9</a:t>
            </a:r>
            <a:r>
              <a:rPr lang="ja-JP" altLang="en-US" sz="700" dirty="0">
                <a:solidFill>
                  <a:srgbClr val="0070C0"/>
                </a:solidFill>
                <a:latin typeface="ＭＳ Ｐゴシック"/>
                <a:ea typeface="ＭＳ Ｐゴシック"/>
              </a:rPr>
              <a:t>年度以降は青の枠、</a:t>
            </a:r>
            <a:r>
              <a:rPr lang="en-US" altLang="ja-JP" sz="700" dirty="0">
                <a:solidFill>
                  <a:srgbClr val="FF0000"/>
                </a:solidFill>
                <a:latin typeface="ＭＳ Ｐゴシック"/>
                <a:ea typeface="ＭＳ Ｐゴシック"/>
              </a:rPr>
              <a:t>R10</a:t>
            </a:r>
            <a:r>
              <a:rPr lang="ja-JP" altLang="en-US" sz="700" dirty="0">
                <a:solidFill>
                  <a:srgbClr val="FF0000"/>
                </a:solidFill>
                <a:latin typeface="ＭＳ Ｐゴシック"/>
                <a:ea typeface="ＭＳ Ｐゴシック"/>
              </a:rPr>
              <a:t>年度以降は赤の枠</a:t>
            </a:r>
            <a:r>
              <a:rPr lang="ja-JP" altLang="en-US" sz="700" dirty="0">
                <a:latin typeface="ＭＳ Ｐゴシック"/>
                <a:ea typeface="ＭＳ Ｐゴシック"/>
              </a:rPr>
              <a:t>で囲ってください</a:t>
            </a:r>
            <a:endParaRPr lang="en-US" altLang="ja-JP" sz="700" dirty="0">
              <a:latin typeface="ＭＳ Ｐゴシック"/>
              <a:ea typeface="ＭＳ Ｐゴシック"/>
            </a:endParaRPr>
          </a:p>
          <a:p>
            <a:pPr algn="just">
              <a:defRPr/>
            </a:pPr>
            <a:r>
              <a:rPr lang="ja-JP" altLang="en-US" sz="700" dirty="0">
                <a:latin typeface="ＭＳ Ｐゴシック"/>
                <a:ea typeface="ＭＳ Ｐゴシック"/>
              </a:rPr>
              <a:t>検討中の場合：</a:t>
            </a:r>
            <a:r>
              <a:rPr lang="ja-JP" altLang="en-US" sz="700" dirty="0">
                <a:solidFill>
                  <a:srgbClr val="FFC000"/>
                </a:solidFill>
                <a:latin typeface="ＭＳ Ｐゴシック"/>
                <a:ea typeface="ＭＳ Ｐゴシック"/>
              </a:rPr>
              <a:t>オレンジの枠</a:t>
            </a:r>
            <a:r>
              <a:rPr lang="ja-JP" altLang="en-US" sz="700" dirty="0">
                <a:latin typeface="ＭＳ Ｐゴシック"/>
                <a:ea typeface="ＭＳ Ｐゴシック"/>
              </a:rPr>
              <a:t>で囲ってください</a:t>
            </a:r>
            <a:endParaRPr lang="en-US" altLang="ja-JP" sz="700" dirty="0">
              <a:latin typeface="ＭＳ Ｐゴシック"/>
              <a:ea typeface="ＭＳ Ｐゴシック"/>
            </a:endParaRPr>
          </a:p>
        </p:txBody>
      </p:sp>
      <p:sp>
        <p:nvSpPr>
          <p:cNvPr id="39" name="テキスト ボックス 38">
            <a:extLst>
              <a:ext uri="{FF2B5EF4-FFF2-40B4-BE49-F238E27FC236}">
                <a16:creationId xmlns:a16="http://schemas.microsoft.com/office/drawing/2014/main" id="{CBC631F9-1F5F-3631-BB78-DA583D06BA20}"/>
              </a:ext>
            </a:extLst>
          </p:cNvPr>
          <p:cNvSpPr txBox="1"/>
          <p:nvPr/>
        </p:nvSpPr>
        <p:spPr>
          <a:xfrm>
            <a:off x="4942070" y="2261232"/>
            <a:ext cx="3950410" cy="307777"/>
          </a:xfrm>
          <a:prstGeom prst="rect">
            <a:avLst/>
          </a:prstGeom>
          <a:noFill/>
        </p:spPr>
        <p:txBody>
          <a:bodyPr wrap="square">
            <a:spAutoFit/>
          </a:bodyPr>
          <a:lstStyle/>
          <a:p>
            <a:r>
              <a:rPr lang="ja-JP" altLang="en-US" sz="700" dirty="0"/>
              <a:t>将来の県土づくりを支える建設人材の育成・確保を図るため、建設</a:t>
            </a:r>
            <a:r>
              <a:rPr lang="en-US" altLang="ja-JP" sz="700" dirty="0"/>
              <a:t>ICT</a:t>
            </a:r>
            <a:r>
              <a:rPr lang="ja-JP" altLang="en-US" sz="700" dirty="0"/>
              <a:t>人材育成センターを設置し、建設現場における生産性の向上のための研修や、技術力及び経営力向上のための研修を実施　</a:t>
            </a:r>
            <a:endParaRPr lang="en-US" altLang="ja-JP" sz="700" dirty="0"/>
          </a:p>
        </p:txBody>
      </p:sp>
      <p:sp>
        <p:nvSpPr>
          <p:cNvPr id="43" name="楕円 42">
            <a:extLst>
              <a:ext uri="{FF2B5EF4-FFF2-40B4-BE49-F238E27FC236}">
                <a16:creationId xmlns:a16="http://schemas.microsoft.com/office/drawing/2014/main" id="{46DDB6AD-F26C-0926-DD38-566844C2CE82}"/>
              </a:ext>
            </a:extLst>
          </p:cNvPr>
          <p:cNvSpPr/>
          <p:nvPr/>
        </p:nvSpPr>
        <p:spPr>
          <a:xfrm>
            <a:off x="2008600" y="6002023"/>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テキスト ボックス 50">
            <a:extLst>
              <a:ext uri="{FF2B5EF4-FFF2-40B4-BE49-F238E27FC236}">
                <a16:creationId xmlns:a16="http://schemas.microsoft.com/office/drawing/2014/main" id="{CB84F478-67A5-E2F5-6F68-F39D935C6B04}"/>
              </a:ext>
            </a:extLst>
          </p:cNvPr>
          <p:cNvSpPr txBox="1"/>
          <p:nvPr/>
        </p:nvSpPr>
        <p:spPr>
          <a:xfrm>
            <a:off x="5473703" y="3166434"/>
            <a:ext cx="604902" cy="215444"/>
          </a:xfrm>
          <a:prstGeom prst="rect">
            <a:avLst/>
          </a:prstGeom>
          <a:noFill/>
        </p:spPr>
        <p:txBody>
          <a:bodyPr wrap="square">
            <a:spAutoFit/>
          </a:bodyPr>
          <a:lstStyle/>
          <a:p>
            <a:r>
              <a:rPr lang="ja-JP" altLang="en-US" sz="800" dirty="0"/>
              <a:t>受講料</a:t>
            </a:r>
            <a:endParaRPr lang="ja-JP" altLang="en-US" sz="400" dirty="0">
              <a:solidFill>
                <a:prstClr val="black"/>
              </a:solidFill>
              <a:latin typeface="ＭＳ Ｐゴシック"/>
              <a:ea typeface="ＭＳ Ｐゴシック"/>
            </a:endParaRPr>
          </a:p>
        </p:txBody>
      </p:sp>
      <p:cxnSp>
        <p:nvCxnSpPr>
          <p:cNvPr id="52" name="直線矢印コネクタ 51">
            <a:extLst>
              <a:ext uri="{FF2B5EF4-FFF2-40B4-BE49-F238E27FC236}">
                <a16:creationId xmlns:a16="http://schemas.microsoft.com/office/drawing/2014/main" id="{6405D52C-FAD3-B232-23A5-89AA3F833CBE}"/>
              </a:ext>
            </a:extLst>
          </p:cNvPr>
          <p:cNvCxnSpPr>
            <a:cxnSpLocks/>
          </p:cNvCxnSpPr>
          <p:nvPr/>
        </p:nvCxnSpPr>
        <p:spPr>
          <a:xfrm flipV="1">
            <a:off x="5364575" y="3075650"/>
            <a:ext cx="276661" cy="324370"/>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headEnd type="none"/>
            <a:tailEnd type="triangle"/>
          </a:ln>
          <a:effectLst/>
        </p:spPr>
      </p:cxnSp>
      <p:cxnSp>
        <p:nvCxnSpPr>
          <p:cNvPr id="57" name="直線矢印コネクタ 56">
            <a:extLst>
              <a:ext uri="{FF2B5EF4-FFF2-40B4-BE49-F238E27FC236}">
                <a16:creationId xmlns:a16="http://schemas.microsoft.com/office/drawing/2014/main" id="{46A8DB61-9D83-231B-D59C-76A31C2C6E80}"/>
              </a:ext>
            </a:extLst>
          </p:cNvPr>
          <p:cNvCxnSpPr>
            <a:cxnSpLocks/>
          </p:cNvCxnSpPr>
          <p:nvPr/>
        </p:nvCxnSpPr>
        <p:spPr>
          <a:xfrm flipH="1">
            <a:off x="7027529" y="3503144"/>
            <a:ext cx="489095" cy="0"/>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tailEnd type="triangle"/>
          </a:ln>
          <a:effectLst/>
        </p:spPr>
      </p:cxnSp>
      <p:cxnSp>
        <p:nvCxnSpPr>
          <p:cNvPr id="9" name="直線矢印コネクタ 8">
            <a:extLst>
              <a:ext uri="{FF2B5EF4-FFF2-40B4-BE49-F238E27FC236}">
                <a16:creationId xmlns:a16="http://schemas.microsoft.com/office/drawing/2014/main" id="{7B2BE222-306A-D9AD-2AE7-4D3DB5C8780D}"/>
              </a:ext>
            </a:extLst>
          </p:cNvPr>
          <p:cNvCxnSpPr>
            <a:cxnSpLocks/>
          </p:cNvCxnSpPr>
          <p:nvPr/>
        </p:nvCxnSpPr>
        <p:spPr>
          <a:xfrm>
            <a:off x="7054936" y="3708385"/>
            <a:ext cx="506425" cy="0"/>
          </a:xfrm>
          <a:prstGeom prst="straightConnector1">
            <a:avLst/>
          </a:prstGeom>
          <a:solidFill>
            <a:sysClr val="windowText" lastClr="000000">
              <a:lumMod val="75000"/>
              <a:lumOff val="25000"/>
            </a:sysClr>
          </a:solidFill>
          <a:ln w="19050" cap="flat" cmpd="sng" algn="ctr">
            <a:solidFill>
              <a:sysClr val="windowText" lastClr="000000">
                <a:lumMod val="75000"/>
                <a:lumOff val="25000"/>
              </a:sysClr>
            </a:solidFill>
            <a:prstDash val="solid"/>
            <a:tailEnd type="triangle"/>
          </a:ln>
          <a:effectLst/>
        </p:spPr>
      </p:cxnSp>
      <p:sp>
        <p:nvSpPr>
          <p:cNvPr id="27" name="テキスト ボックス 26">
            <a:extLst>
              <a:ext uri="{FF2B5EF4-FFF2-40B4-BE49-F238E27FC236}">
                <a16:creationId xmlns:a16="http://schemas.microsoft.com/office/drawing/2014/main" id="{0763B3F8-F6EC-9CDA-BB4D-E64AB30DD3DE}"/>
              </a:ext>
            </a:extLst>
          </p:cNvPr>
          <p:cNvSpPr txBox="1"/>
          <p:nvPr/>
        </p:nvSpPr>
        <p:spPr>
          <a:xfrm>
            <a:off x="7116190" y="3710936"/>
            <a:ext cx="406192" cy="215444"/>
          </a:xfrm>
          <a:prstGeom prst="rect">
            <a:avLst/>
          </a:prstGeom>
          <a:noFill/>
        </p:spPr>
        <p:txBody>
          <a:bodyPr wrap="square">
            <a:spAutoFit/>
          </a:bodyPr>
          <a:lstStyle/>
          <a:p>
            <a:r>
              <a:rPr lang="ja-JP" altLang="en-US" sz="800" dirty="0">
                <a:latin typeface="ＭＳ Ｐゴシック"/>
                <a:ea typeface="ＭＳ Ｐゴシック"/>
              </a:rPr>
              <a:t>受講</a:t>
            </a:r>
          </a:p>
        </p:txBody>
      </p:sp>
      <p:sp>
        <p:nvSpPr>
          <p:cNvPr id="33" name="四角形: 角を丸くする 32">
            <a:extLst>
              <a:ext uri="{FF2B5EF4-FFF2-40B4-BE49-F238E27FC236}">
                <a16:creationId xmlns:a16="http://schemas.microsoft.com/office/drawing/2014/main" id="{3C70FA2C-1351-6C75-715B-B91D9D0CD259}"/>
              </a:ext>
            </a:extLst>
          </p:cNvPr>
          <p:cNvSpPr/>
          <p:nvPr/>
        </p:nvSpPr>
        <p:spPr>
          <a:xfrm>
            <a:off x="5962022" y="3096917"/>
            <a:ext cx="1898419" cy="267513"/>
          </a:xfrm>
          <a:prstGeom prst="roundRect">
            <a:avLst>
              <a:gd name="adj" fmla="val 50000"/>
            </a:avLst>
          </a:prstGeom>
          <a:solidFill>
            <a:srgbClr val="FF9933"/>
          </a:solidFill>
          <a:ln w="25400" cap="flat" cmpd="sng" algn="ctr">
            <a:noFill/>
            <a:prstDash val="solid"/>
          </a:ln>
          <a:effectLst/>
        </p:spPr>
        <p:txBody>
          <a:bodyPr wrap="square" lIns="36000" tIns="18000" rIns="36000" bIns="18000"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chemeClr val="bg1"/>
                </a:solidFill>
                <a:effectLst/>
                <a:uLnTx/>
                <a:uFillTx/>
                <a:latin typeface="+mn-ea"/>
                <a:ea typeface="+mn-ea"/>
              </a:rPr>
              <a:t>合同受講による人の群マネ</a:t>
            </a:r>
            <a:endParaRPr kumimoji="0" lang="en-US" altLang="ja-JP" sz="1000" b="1" i="0" u="none" strike="noStrike" kern="0" cap="none" spc="0" normalizeH="0" baseline="0" noProof="0" dirty="0">
              <a:ln>
                <a:noFill/>
              </a:ln>
              <a:solidFill>
                <a:schemeClr val="bg1"/>
              </a:solidFill>
              <a:effectLst/>
              <a:uLnTx/>
              <a:uFillTx/>
              <a:latin typeface="+mn-ea"/>
              <a:ea typeface="+mn-ea"/>
            </a:endParaRPr>
          </a:p>
        </p:txBody>
      </p:sp>
      <p:cxnSp>
        <p:nvCxnSpPr>
          <p:cNvPr id="34" name="直線コネクタ 33">
            <a:extLst>
              <a:ext uri="{FF2B5EF4-FFF2-40B4-BE49-F238E27FC236}">
                <a16:creationId xmlns:a16="http://schemas.microsoft.com/office/drawing/2014/main" id="{23484684-C1A5-F247-555B-A7E88B762607}"/>
              </a:ext>
            </a:extLst>
          </p:cNvPr>
          <p:cNvCxnSpPr>
            <a:cxnSpLocks/>
          </p:cNvCxnSpPr>
          <p:nvPr/>
        </p:nvCxnSpPr>
        <p:spPr>
          <a:xfrm flipV="1">
            <a:off x="4980425" y="3661330"/>
            <a:ext cx="1974541" cy="27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3579830"/>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デザイン">
      <a:majorFont>
        <a:latin typeface="HGP創英角ｺﾞｼｯｸUB"/>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ptx" id="{75BB661A-7159-40AB-A8B9-95C523401A87}" vid="{AD23DF29-DE52-45D5-B687-48F301D686A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12990</TotalTime>
  <Words>559</Words>
  <Application>Microsoft Office PowerPoint</Application>
  <PresentationFormat>画面に合わせる (4:3)</PresentationFormat>
  <Paragraphs>120</Paragraphs>
  <Slides>1</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HGP創英角ｺﾞｼｯｸUB</vt:lpstr>
      <vt:lpstr>ＭＳ Ｐゴシック</vt:lpstr>
      <vt:lpstr>Arial</vt:lpstr>
      <vt:lpstr>Calibri</vt:lpstr>
      <vt:lpstr>Times New Roman</vt:lpstr>
      <vt:lpstr>Wingdings</vt:lpstr>
      <vt:lpstr>1_標準デザイン</vt:lpstr>
      <vt:lpstr>PowerPoint プレゼンテーション</vt:lpstr>
    </vt:vector>
  </TitlesOfParts>
  <Company>国土交通省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行政情報システム室</dc:creator>
  <cp:lastModifiedBy>shien</cp:lastModifiedBy>
  <cp:revision>401</cp:revision>
  <cp:lastPrinted>2026-03-11T02:10:24Z</cp:lastPrinted>
  <dcterms:created xsi:type="dcterms:W3CDTF">2007-11-06T12:19:33Z</dcterms:created>
  <dcterms:modified xsi:type="dcterms:W3CDTF">2026-03-26T02:25:53Z</dcterms:modified>
</cp:coreProperties>
</file>