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888163" cy="100187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79"/>
    <a:srgbClr val="BCC5CC"/>
    <a:srgbClr val="FFFFFF"/>
    <a:srgbClr val="F3FAFD"/>
    <a:srgbClr val="FFCCFF"/>
    <a:srgbClr val="FF99FF"/>
    <a:srgbClr val="FF0000"/>
    <a:srgbClr val="75C5AE"/>
    <a:srgbClr val="6FC3AB"/>
    <a:srgbClr val="C7E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85439" cy="501490"/>
          </a:xfrm>
          <a:prstGeom prst="rect">
            <a:avLst/>
          </a:prstGeom>
        </p:spPr>
        <p:txBody>
          <a:bodyPr vert="horz" lIns="70592" tIns="35297" rIns="70592" bIns="35297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901509" y="2"/>
            <a:ext cx="2985439" cy="501490"/>
          </a:xfrm>
          <a:prstGeom prst="rect">
            <a:avLst/>
          </a:prstGeom>
        </p:spPr>
        <p:txBody>
          <a:bodyPr vert="horz" lIns="70592" tIns="35297" rIns="70592" bIns="35297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52475"/>
            <a:ext cx="5005387" cy="37544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0592" tIns="35297" rIns="70592" bIns="35297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8574" y="4758614"/>
            <a:ext cx="5511017" cy="4508482"/>
          </a:xfrm>
          <a:prstGeom prst="rect">
            <a:avLst/>
          </a:prstGeom>
        </p:spPr>
        <p:txBody>
          <a:bodyPr vert="horz" lIns="70592" tIns="35297" rIns="70592" bIns="35297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515992"/>
            <a:ext cx="2985439" cy="501490"/>
          </a:xfrm>
          <a:prstGeom prst="rect">
            <a:avLst/>
          </a:prstGeom>
        </p:spPr>
        <p:txBody>
          <a:bodyPr vert="horz" lIns="70592" tIns="35297" rIns="70592" bIns="35297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901509" y="9515992"/>
            <a:ext cx="2985439" cy="501490"/>
          </a:xfrm>
          <a:prstGeom prst="rect">
            <a:avLst/>
          </a:prstGeom>
        </p:spPr>
        <p:txBody>
          <a:bodyPr vert="horz" lIns="70592" tIns="35297" rIns="70592" bIns="35297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745209" y="2054244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　　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岐阜県建設研究センターによる地域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（公益財団法人岐阜県建設研究センター）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4008" y="1709858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　有識者会議（橋梁長寿命化修繕計画検討会）による診断の妥当性の　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　　 確認を行い、点検制度の向上及び品質を確保。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新技術の現場見学会等を通じ、市町村職員の技術力向上を支援。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県域統合型</a:t>
            </a:r>
            <a:r>
              <a:rPr lang="en-US" altLang="ja-JP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GIS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を利用し、約</a:t>
            </a:r>
            <a:r>
              <a:rPr lang="en-US" altLang="ja-JP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10,000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橋のデータを集約・共有。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　劣化予測の高度化：蓄積されたビッグデータを活用し、精度の高い将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 来予測に基づいた修繕予算の平準化を提案。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「技術職員や財源不足等の課題に対し、地域一括発注により</a:t>
            </a:r>
            <a:r>
              <a:rPr lang="ja-JP" altLang="en-US" sz="1400" dirty="0"/>
              <a:t>スケールメリットによるコスト縮減と点検支援技術（ＵＡＶ等）の円滑な導入を図り、蓄積した約</a:t>
            </a:r>
            <a:r>
              <a:rPr lang="en-US" altLang="ja-JP" sz="1400" dirty="0"/>
              <a:t>10,000</a:t>
            </a:r>
            <a:r>
              <a:rPr lang="ja-JP" altLang="en-US" sz="1400" dirty="0"/>
              <a:t>橋の点検データを利活用し、点検等の高度化・効率化を実現</a:t>
            </a:r>
            <a:r>
              <a:rPr kumimoji="1" lang="ja-JP" altLang="en-US" sz="1400" dirty="0">
                <a:latin typeface="+mn-ea"/>
                <a:ea typeface="+mn-ea"/>
              </a:rPr>
              <a:t>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720505" y="3649431"/>
            <a:ext cx="561785" cy="227504"/>
          </a:xfrm>
          <a:prstGeom prst="round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市町村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2835332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</p:cNvCxnSpPr>
          <p:nvPr/>
        </p:nvCxnSpPr>
        <p:spPr>
          <a:xfrm flipV="1">
            <a:off x="6746056" y="2967387"/>
            <a:ext cx="779768" cy="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12415" y="2763068"/>
            <a:ext cx="1505029" cy="41478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岐阜県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建設研究センター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979010" y="3224300"/>
            <a:ext cx="0" cy="409399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87764" y="5263248"/>
            <a:ext cx="4176000" cy="459953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※1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センター直営で実施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※2</a:t>
            </a: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センターによる発注者支援業務（設計積算・現場管理業務）を実施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522177" y="3326060"/>
            <a:ext cx="56177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34398" y="2763068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631818"/>
              </p:ext>
            </p:extLst>
          </p:nvPr>
        </p:nvGraphicFramePr>
        <p:xfrm>
          <a:off x="236312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ＭＳ Ｐゴシック"/>
                          <a:ea typeface="ＭＳ Ｐゴシック"/>
                          <a:cs typeface="+mn-cs"/>
                        </a:rPr>
                        <a:t>巡回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ＭＳ Ｐゴシック"/>
                        <a:ea typeface="ＭＳ Ｐゴシック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ＭＳ Ｐゴシック"/>
                          <a:ea typeface="ＭＳ Ｐゴシック"/>
                          <a:cs typeface="+mn-cs"/>
                        </a:rPr>
                        <a:t>清掃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ＭＳ Ｐゴシック"/>
                        <a:ea typeface="ＭＳ Ｐゴシック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ＭＳ Ｐゴシック"/>
                          <a:ea typeface="ＭＳ Ｐゴシック"/>
                          <a:cs typeface="+mn-cs"/>
                        </a:rPr>
                        <a:t>除草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50000"/>
                            <a:lumOff val="50000"/>
                          </a:prstClr>
                        </a:solidFill>
                        <a:effectLst/>
                        <a:uLnTx/>
                        <a:uFillTx/>
                        <a:latin typeface="ＭＳ Ｐゴシック"/>
                        <a:ea typeface="ＭＳ Ｐゴシック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50000"/>
                              <a:lumOff val="50000"/>
                            </a:prstClr>
                          </a:solidFill>
                          <a:effectLst/>
                          <a:uLnTx/>
                          <a:uFillTx/>
                          <a:latin typeface="ＭＳ Ｐゴシック"/>
                          <a:ea typeface="ＭＳ Ｐゴシック"/>
                          <a:cs typeface="+mn-cs"/>
                        </a:rPr>
                        <a:t>剪定</a:t>
                      </a:r>
                      <a:endParaRPr kumimoji="1" lang="en-US" altLang="ja-JP" sz="700" dirty="0">
                        <a:solidFill>
                          <a:srgbClr val="797979"/>
                        </a:solidFill>
                        <a:highlight>
                          <a:srgbClr val="BCC5CC"/>
                        </a:highlight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7764" y="4731534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7B32FE9-1AB2-C5C3-52EF-C70434D334E0}"/>
              </a:ext>
            </a:extLst>
          </p:cNvPr>
          <p:cNvSpPr txBox="1"/>
          <p:nvPr/>
        </p:nvSpPr>
        <p:spPr>
          <a:xfrm>
            <a:off x="5326478" y="3873719"/>
            <a:ext cx="134983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（県内約</a:t>
            </a:r>
            <a:r>
              <a:rPr lang="en-US" altLang="ja-JP" sz="800" dirty="0"/>
              <a:t>30</a:t>
            </a:r>
            <a:r>
              <a:rPr lang="ja-JP" altLang="en-US" sz="800" dirty="0"/>
              <a:t>市町村が参画）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7B83B4A-8877-9165-7C0D-CBF4C4073AC0}"/>
              </a:ext>
            </a:extLst>
          </p:cNvPr>
          <p:cNvSpPr txBox="1"/>
          <p:nvPr/>
        </p:nvSpPr>
        <p:spPr>
          <a:xfrm>
            <a:off x="6750673" y="3371136"/>
            <a:ext cx="19565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①県内の地域毎、</a:t>
            </a:r>
            <a:r>
              <a:rPr lang="en-US" altLang="ja-JP" sz="700" dirty="0"/>
              <a:t>2</a:t>
            </a:r>
            <a:r>
              <a:rPr lang="ja-JP" altLang="en-US" sz="700" dirty="0"/>
              <a:t>～</a:t>
            </a:r>
            <a:r>
              <a:rPr lang="en-US" altLang="ja-JP" sz="700" dirty="0"/>
              <a:t>3</a:t>
            </a:r>
            <a:r>
              <a:rPr lang="ja-JP" altLang="en-US" sz="700" dirty="0"/>
              <a:t>市町村にまとめ、点検</a:t>
            </a:r>
            <a:endParaRPr lang="en-US" altLang="ja-JP" sz="700" dirty="0"/>
          </a:p>
          <a:p>
            <a:r>
              <a:rPr lang="ja-JP" altLang="en-US" sz="700" dirty="0"/>
              <a:t>　 業者に委託</a:t>
            </a:r>
            <a:endParaRPr lang="en-US" altLang="ja-JP" sz="700" dirty="0"/>
          </a:p>
          <a:p>
            <a:r>
              <a:rPr lang="ja-JP" altLang="en-US" sz="700" dirty="0"/>
              <a:t>　 （点検支援技術による点検も一括発注）</a:t>
            </a:r>
            <a:endParaRPr lang="en-US" altLang="ja-JP" sz="700" dirty="0"/>
          </a:p>
          <a:p>
            <a:r>
              <a:rPr lang="ja-JP" altLang="en-US" sz="700" dirty="0"/>
              <a:t>②点検調書データ等を当センター所有の橋梁</a:t>
            </a:r>
            <a:endParaRPr lang="en-US" altLang="ja-JP" sz="700" dirty="0"/>
          </a:p>
          <a:p>
            <a:r>
              <a:rPr lang="ja-JP" altLang="en-US" sz="700" dirty="0"/>
              <a:t>　 台帳管理システムに登録し一元管理。</a:t>
            </a:r>
            <a:endParaRPr lang="en-US" altLang="ja-JP" sz="700" dirty="0"/>
          </a:p>
          <a:p>
            <a:r>
              <a:rPr lang="ja-JP" altLang="en-US" sz="700" dirty="0"/>
              <a:t>　 （県域統合型ＧＩＳと連携し、データを利活用）</a:t>
            </a:r>
            <a:endParaRPr lang="en-US" altLang="ja-JP" sz="700" dirty="0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5020506" y="2381563"/>
            <a:ext cx="17769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・平成</a:t>
            </a:r>
            <a:r>
              <a:rPr lang="en-US" altLang="ja-JP" sz="800" dirty="0"/>
              <a:t>27</a:t>
            </a:r>
            <a:r>
              <a:rPr lang="ja-JP" altLang="en-US" sz="800" dirty="0"/>
              <a:t>年度から実施</a:t>
            </a:r>
          </a:p>
          <a:p>
            <a:r>
              <a:rPr lang="ja-JP" altLang="en-US" sz="800" dirty="0"/>
              <a:t>・対象施設：橋梁</a:t>
            </a:r>
            <a:endParaRPr lang="en-US" altLang="ja-JP" sz="800" dirty="0"/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2B6034F-2C65-17D5-1CCE-50C04AB1FF35}"/>
              </a:ext>
            </a:extLst>
          </p:cNvPr>
          <p:cNvSpPr txBox="1"/>
          <p:nvPr/>
        </p:nvSpPr>
        <p:spPr>
          <a:xfrm>
            <a:off x="7308304" y="3043622"/>
            <a:ext cx="1956529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00" dirty="0"/>
              <a:t>（受託者：建設コンサルタント）</a:t>
            </a:r>
            <a:endParaRPr lang="ja-JP" altLang="en-US" sz="6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12986</TotalTime>
  <Words>591</Words>
  <Application>Microsoft Office PowerPoint</Application>
  <PresentationFormat>画面に合わせる (4:3)</PresentationFormat>
  <Paragraphs>124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401</cp:revision>
  <cp:lastPrinted>2026-03-11T04:47:59Z</cp:lastPrinted>
  <dcterms:created xsi:type="dcterms:W3CDTF">2007-11-06T12:19:33Z</dcterms:created>
  <dcterms:modified xsi:type="dcterms:W3CDTF">2026-03-26T02:26:10Z</dcterms:modified>
</cp:coreProperties>
</file>