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3"/>
  </p:notesMasterIdLst>
  <p:sldIdLst>
    <p:sldId id="3167" r:id="rId2"/>
  </p:sldIdLst>
  <p:sldSz cx="9144000" cy="6858000" type="screen4x3"/>
  <p:notesSz cx="6799263" cy="99298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101"/>
    <a:srgbClr val="FFFFFF"/>
    <a:srgbClr val="F3FAFD"/>
    <a:srgbClr val="FFCCFF"/>
    <a:srgbClr val="FF99FF"/>
    <a:srgbClr val="FF0000"/>
    <a:srgbClr val="75C5AE"/>
    <a:srgbClr val="6FC3AB"/>
    <a:srgbClr val="BCC5CC"/>
    <a:srgbClr val="C7E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10" autoAdjust="0"/>
    <p:restoredTop sz="96159" autoAdjust="0"/>
  </p:normalViewPr>
  <p:slideViewPr>
    <p:cSldViewPr>
      <p:cViewPr varScale="1">
        <p:scale>
          <a:sx n="107" d="100"/>
          <a:sy n="107" d="100"/>
        </p:scale>
        <p:origin x="213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2"/>
            <a:ext cx="2946908" cy="497040"/>
          </a:xfrm>
          <a:prstGeom prst="rect">
            <a:avLst/>
          </a:prstGeom>
        </p:spPr>
        <p:txBody>
          <a:bodyPr vert="horz" lIns="69851" tIns="34927" rIns="69851" bIns="34927" rtlCol="0"/>
          <a:lstStyle>
            <a:lvl1pPr algn="l">
              <a:defRPr sz="900"/>
            </a:lvl1pPr>
          </a:lstStyle>
          <a:p>
            <a:endParaRPr kumimoji="1" lang="ja-JP" altLang="en-US"/>
          </a:p>
        </p:txBody>
      </p:sp>
      <p:sp>
        <p:nvSpPr>
          <p:cNvPr id="3" name="日付プレースホルダ 2"/>
          <p:cNvSpPr>
            <a:spLocks noGrp="1"/>
          </p:cNvSpPr>
          <p:nvPr>
            <p:ph type="dt" idx="1"/>
          </p:nvPr>
        </p:nvSpPr>
        <p:spPr>
          <a:xfrm>
            <a:off x="3851155" y="2"/>
            <a:ext cx="2946908" cy="497040"/>
          </a:xfrm>
          <a:prstGeom prst="rect">
            <a:avLst/>
          </a:prstGeom>
        </p:spPr>
        <p:txBody>
          <a:bodyPr vert="horz" lIns="69851" tIns="34927" rIns="69851" bIns="34927" rtlCol="0"/>
          <a:lstStyle>
            <a:lvl1pPr algn="r">
              <a:defRPr sz="900"/>
            </a:lvl1pPr>
          </a:lstStyle>
          <a:p>
            <a:fld id="{345E4279-E8E1-42AB-A518-AC3621A1DE36}" type="datetimeFigureOut">
              <a:rPr kumimoji="1" lang="ja-JP" altLang="en-US" smtClean="0"/>
              <a:pPr/>
              <a:t>2026/3/11</a:t>
            </a:fld>
            <a:endParaRPr kumimoji="1" lang="ja-JP" altLang="en-US"/>
          </a:p>
        </p:txBody>
      </p:sp>
      <p:sp>
        <p:nvSpPr>
          <p:cNvPr id="4" name="スライド イメージ プレースホルダ 3"/>
          <p:cNvSpPr>
            <a:spLocks noGrp="1" noRot="1" noChangeAspect="1"/>
          </p:cNvSpPr>
          <p:nvPr>
            <p:ph type="sldImg" idx="2"/>
          </p:nvPr>
        </p:nvSpPr>
        <p:spPr>
          <a:xfrm>
            <a:off x="919163" y="746125"/>
            <a:ext cx="4960937" cy="3721100"/>
          </a:xfrm>
          <a:prstGeom prst="rect">
            <a:avLst/>
          </a:prstGeom>
          <a:noFill/>
          <a:ln w="12700">
            <a:solidFill>
              <a:prstClr val="black"/>
            </a:solidFill>
          </a:ln>
        </p:spPr>
        <p:txBody>
          <a:bodyPr vert="horz" lIns="69851" tIns="34927" rIns="69851" bIns="34927" rtlCol="0" anchor="ctr"/>
          <a:lstStyle/>
          <a:p>
            <a:endParaRPr lang="ja-JP" altLang="en-US"/>
          </a:p>
        </p:txBody>
      </p:sp>
      <p:sp>
        <p:nvSpPr>
          <p:cNvPr id="5" name="ノート プレースホルダ 4"/>
          <p:cNvSpPr>
            <a:spLocks noGrp="1"/>
          </p:cNvSpPr>
          <p:nvPr>
            <p:ph type="body" sz="quarter" idx="3"/>
          </p:nvPr>
        </p:nvSpPr>
        <p:spPr>
          <a:xfrm>
            <a:off x="679687" y="4716388"/>
            <a:ext cx="5439891" cy="4468477"/>
          </a:xfrm>
          <a:prstGeom prst="rect">
            <a:avLst/>
          </a:prstGeom>
        </p:spPr>
        <p:txBody>
          <a:bodyPr vert="horz" lIns="69851" tIns="34927" rIns="69851" bIns="34927"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31553"/>
            <a:ext cx="2946908" cy="497040"/>
          </a:xfrm>
          <a:prstGeom prst="rect">
            <a:avLst/>
          </a:prstGeom>
        </p:spPr>
        <p:txBody>
          <a:bodyPr vert="horz" lIns="69851" tIns="34927" rIns="69851" bIns="34927"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851155" y="9431553"/>
            <a:ext cx="2946908" cy="497040"/>
          </a:xfrm>
          <a:prstGeom prst="rect">
            <a:avLst/>
          </a:prstGeom>
        </p:spPr>
        <p:txBody>
          <a:bodyPr vert="horz" lIns="69851" tIns="34927" rIns="69851" bIns="34927"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08" y="1704004"/>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4" name="正方形/長方形 13">
            <a:extLst>
              <a:ext uri="{FF2B5EF4-FFF2-40B4-BE49-F238E27FC236}">
                <a16:creationId xmlns:a16="http://schemas.microsoft.com/office/drawing/2014/main" id="{76FB608A-7404-93B3-EB88-D5DA212BD8EE}"/>
              </a:ext>
            </a:extLst>
          </p:cNvPr>
          <p:cNvSpPr/>
          <p:nvPr/>
        </p:nvSpPr>
        <p:spPr>
          <a:xfrm>
            <a:off x="4643064" y="1988840"/>
            <a:ext cx="4249416" cy="2291040"/>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公財</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 愛知県都市整備協会による地域</a:t>
            </a:r>
            <a:r>
              <a:rPr kumimoji="0" lang="ja-JP" altLang="en-US" sz="1100" b="0" i="0" u="none" strike="noStrike" kern="0" cap="none" spc="0" normalizeH="0" baseline="0" noProof="0" dirty="0">
                <a:ln>
                  <a:noFill/>
                </a:ln>
                <a:effectLst/>
                <a:uLnTx/>
                <a:uFillTx/>
                <a:latin typeface="HGP創英角ｺﾞｼｯｸUB"/>
                <a:ea typeface="HGP創英角ｺﾞｼｯｸUB"/>
                <a:cs typeface="+mn-cs"/>
              </a:rPr>
              <a:t>一括発注点検</a:t>
            </a:r>
            <a:br>
              <a:rPr kumimoji="0" lang="en-US" altLang="ja-JP" sz="1200" kern="0" dirty="0">
                <a:latin typeface="HGP創英角ｺﾞｼｯｸUB"/>
                <a:ea typeface="HGP創英角ｺﾞｼｯｸUB"/>
              </a:rPr>
            </a:br>
            <a:endPar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endParaRPr>
          </a:p>
        </p:txBody>
      </p:sp>
      <p:sp>
        <p:nvSpPr>
          <p:cNvPr id="21" name="四角形: 角を丸くする 20">
            <a:extLst>
              <a:ext uri="{FF2B5EF4-FFF2-40B4-BE49-F238E27FC236}">
                <a16:creationId xmlns:a16="http://schemas.microsoft.com/office/drawing/2014/main" id="{486CEB7B-99FE-2513-EF3A-AA72770F8C9D}"/>
              </a:ext>
            </a:extLst>
          </p:cNvPr>
          <p:cNvSpPr/>
          <p:nvPr/>
        </p:nvSpPr>
        <p:spPr>
          <a:xfrm>
            <a:off x="4815826" y="2442437"/>
            <a:ext cx="2625613" cy="1807226"/>
          </a:xfrm>
          <a:custGeom>
            <a:avLst/>
            <a:gdLst>
              <a:gd name="csX0" fmla="*/ 0 w 2625613"/>
              <a:gd name="csY0" fmla="*/ 250036 h 1901560"/>
              <a:gd name="csX1" fmla="*/ 250036 w 2625613"/>
              <a:gd name="csY1" fmla="*/ 0 h 1901560"/>
              <a:gd name="csX2" fmla="*/ 2375577 w 2625613"/>
              <a:gd name="csY2" fmla="*/ 0 h 1901560"/>
              <a:gd name="csX3" fmla="*/ 2625613 w 2625613"/>
              <a:gd name="csY3" fmla="*/ 250036 h 1901560"/>
              <a:gd name="csX4" fmla="*/ 2625613 w 2625613"/>
              <a:gd name="csY4" fmla="*/ 1651524 h 1901560"/>
              <a:gd name="csX5" fmla="*/ 2375577 w 2625613"/>
              <a:gd name="csY5" fmla="*/ 1901560 h 1901560"/>
              <a:gd name="csX6" fmla="*/ 250036 w 2625613"/>
              <a:gd name="csY6" fmla="*/ 1901560 h 1901560"/>
              <a:gd name="csX7" fmla="*/ 0 w 2625613"/>
              <a:gd name="csY7" fmla="*/ 1651524 h 1901560"/>
              <a:gd name="csX8" fmla="*/ 0 w 2625613"/>
              <a:gd name="csY8" fmla="*/ 250036 h 1901560"/>
              <a:gd name="csX0" fmla="*/ 0 w 2626811"/>
              <a:gd name="csY0" fmla="*/ 250036 h 1906322"/>
              <a:gd name="csX1" fmla="*/ 250036 w 2626811"/>
              <a:gd name="csY1" fmla="*/ 0 h 1906322"/>
              <a:gd name="csX2" fmla="*/ 2375577 w 2626811"/>
              <a:gd name="csY2" fmla="*/ 0 h 1906322"/>
              <a:gd name="csX3" fmla="*/ 2625613 w 2626811"/>
              <a:gd name="csY3" fmla="*/ 250036 h 1906322"/>
              <a:gd name="csX4" fmla="*/ 2625613 w 2626811"/>
              <a:gd name="csY4" fmla="*/ 1651524 h 1906322"/>
              <a:gd name="csX5" fmla="*/ 2508927 w 2626811"/>
              <a:gd name="csY5" fmla="*/ 1906322 h 1906322"/>
              <a:gd name="csX6" fmla="*/ 250036 w 2626811"/>
              <a:gd name="csY6" fmla="*/ 1901560 h 1906322"/>
              <a:gd name="csX7" fmla="*/ 0 w 2626811"/>
              <a:gd name="csY7" fmla="*/ 1651524 h 1906322"/>
              <a:gd name="csX8" fmla="*/ 0 w 2626811"/>
              <a:gd name="csY8" fmla="*/ 250036 h 1906322"/>
              <a:gd name="csX0" fmla="*/ 0 w 2625613"/>
              <a:gd name="csY0" fmla="*/ 250036 h 1902979"/>
              <a:gd name="csX1" fmla="*/ 250036 w 2625613"/>
              <a:gd name="csY1" fmla="*/ 0 h 1902979"/>
              <a:gd name="csX2" fmla="*/ 2375577 w 2625613"/>
              <a:gd name="csY2" fmla="*/ 0 h 1902979"/>
              <a:gd name="csX3" fmla="*/ 2625613 w 2625613"/>
              <a:gd name="csY3" fmla="*/ 250036 h 1902979"/>
              <a:gd name="csX4" fmla="*/ 2625613 w 2625613"/>
              <a:gd name="csY4" fmla="*/ 1651524 h 1902979"/>
              <a:gd name="csX5" fmla="*/ 2337477 w 2625613"/>
              <a:gd name="csY5" fmla="*/ 1902979 h 1902979"/>
              <a:gd name="csX6" fmla="*/ 250036 w 2625613"/>
              <a:gd name="csY6" fmla="*/ 1901560 h 1902979"/>
              <a:gd name="csX7" fmla="*/ 0 w 2625613"/>
              <a:gd name="csY7" fmla="*/ 1651524 h 1902979"/>
              <a:gd name="csX8" fmla="*/ 0 w 2625613"/>
              <a:gd name="csY8" fmla="*/ 250036 h 19029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2625613" h="1902979">
                <a:moveTo>
                  <a:pt x="0" y="250036"/>
                </a:moveTo>
                <a:cubicBezTo>
                  <a:pt x="0" y="111945"/>
                  <a:pt x="111945" y="0"/>
                  <a:pt x="250036" y="0"/>
                </a:cubicBezTo>
                <a:lnTo>
                  <a:pt x="2375577" y="0"/>
                </a:lnTo>
                <a:cubicBezTo>
                  <a:pt x="2513668" y="0"/>
                  <a:pt x="2625613" y="111945"/>
                  <a:pt x="2625613" y="250036"/>
                </a:cubicBezTo>
                <a:lnTo>
                  <a:pt x="2625613" y="1651524"/>
                </a:lnTo>
                <a:cubicBezTo>
                  <a:pt x="2625613" y="1789615"/>
                  <a:pt x="2475568" y="1902979"/>
                  <a:pt x="2337477" y="1902979"/>
                </a:cubicBezTo>
                <a:lnTo>
                  <a:pt x="250036" y="1901560"/>
                </a:lnTo>
                <a:cubicBezTo>
                  <a:pt x="111945" y="1901560"/>
                  <a:pt x="0" y="1789615"/>
                  <a:pt x="0" y="1651524"/>
                </a:cubicBezTo>
                <a:lnTo>
                  <a:pt x="0" y="250036"/>
                </a:lnTo>
                <a:close/>
              </a:path>
            </a:pathLst>
          </a:custGeom>
          <a:noFill/>
          <a:ln w="19050" cap="flat" cmpd="sng" algn="ctr">
            <a:solidFill>
              <a:schemeClr val="accent6">
                <a:lumMod val="75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（公益財団法人愛知県都市整備協会）</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600" b="0" i="0" u="none" strike="noStrike" kern="1200" cap="none" spc="0" normalizeH="0" baseline="0" noProof="0" dirty="0">
                <a:ln>
                  <a:noFill/>
                </a:ln>
                <a:solidFill>
                  <a:prstClr val="black"/>
                </a:solidFill>
                <a:effectLst/>
                <a:uLnTx/>
                <a:uFillTx/>
                <a:latin typeface="ＭＳ Ｐゴシック"/>
                <a:ea typeface="ＭＳ Ｐゴシック"/>
                <a:cs typeface="+mn-cs"/>
              </a:rPr>
              <a:t>（１）業務の</a:t>
            </a:r>
            <a:r>
              <a:rPr lang="ja-JP" altLang="en-US" sz="1600" dirty="0">
                <a:solidFill>
                  <a:prstClr val="black"/>
                </a:solidFill>
                <a:latin typeface="ＭＳ Ｐゴシック"/>
                <a:ea typeface="ＭＳ Ｐゴシック"/>
              </a:rPr>
              <a:t>マネジメント</a:t>
            </a:r>
            <a:endParaRPr kumimoji="1" lang="ja-JP" altLang="en-US" sz="16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988840"/>
            <a:ext cx="4320000" cy="307777"/>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4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4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5971346"/>
            <a:ext cx="4320000" cy="615553"/>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dirty="0"/>
              <a:t>②発注方式等</a:t>
            </a:r>
            <a:endParaRPr lang="en-US" altLang="ja-JP"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365" y="5013176"/>
            <a:ext cx="4320000" cy="1192634"/>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lang="ja-JP" altLang="en-US" sz="1050" dirty="0">
                <a:solidFill>
                  <a:prstClr val="black"/>
                </a:solidFill>
                <a:latin typeface="ＭＳ Ｐゴシック"/>
                <a:ea typeface="ＭＳ Ｐゴシック"/>
              </a:rPr>
              <a:t>県と連携し、管理者による道路橋の予防保全対策（</a:t>
            </a:r>
            <a:r>
              <a:rPr lang="en-US" altLang="ja-JP" sz="1050" dirty="0">
                <a:solidFill>
                  <a:prstClr val="black"/>
                </a:solidFill>
                <a:latin typeface="ＭＳ Ｐゴシック"/>
                <a:ea typeface="ＭＳ Ｐゴシック"/>
              </a:rPr>
              <a:t>DIY</a:t>
            </a:r>
            <a:r>
              <a:rPr lang="ja-JP" altLang="en-US" sz="1050" dirty="0">
                <a:solidFill>
                  <a:prstClr val="black"/>
                </a:solidFill>
                <a:latin typeface="ＭＳ Ｐゴシック"/>
                <a:ea typeface="ＭＳ Ｐゴシック"/>
              </a:rPr>
              <a:t>）研修「小規模コンクリート橋梁を対象とした導水工施工研修」を実施。</a:t>
            </a:r>
            <a:endParaRPr lang="en-US" altLang="ja-JP" sz="1050" dirty="0">
              <a:solidFill>
                <a:srgbClr val="FF0000"/>
              </a:solidFill>
              <a:latin typeface="ＭＳ Ｐゴシック"/>
              <a:ea typeface="ＭＳ Ｐゴシック"/>
            </a:endParaRPr>
          </a:p>
          <a:p>
            <a:pPr lvl="0" algn="just">
              <a:defRPr/>
            </a:pPr>
            <a:endParaRPr kumimoji="1" lang="en-US" altLang="ja-JP" sz="12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⇒なし</a:t>
            </a:r>
            <a:endParaRPr lang="en-US" altLang="ja-JP" sz="105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4814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技術者が不足している市町村を対象に橋梁点検をまとめて発注することで、発注事務の負担軽減とコスト縮減を図り、統一的な品質を確保している。</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5374283" y="3716317"/>
            <a:ext cx="561785" cy="227504"/>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市町村</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650720" y="2841378"/>
            <a:ext cx="617964" cy="227504"/>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事業者</a:t>
            </a:r>
          </a:p>
        </p:txBody>
      </p:sp>
      <p:cxnSp>
        <p:nvCxnSpPr>
          <p:cNvPr id="17" name="直線矢印コネクタ 16">
            <a:extLst>
              <a:ext uri="{FF2B5EF4-FFF2-40B4-BE49-F238E27FC236}">
                <a16:creationId xmlns:a16="http://schemas.microsoft.com/office/drawing/2014/main" id="{C5A8ED10-C3F1-848C-1BFE-EEF351EDE476}"/>
              </a:ext>
            </a:extLst>
          </p:cNvPr>
          <p:cNvCxnSpPr>
            <a:cxnSpLocks/>
          </p:cNvCxnSpPr>
          <p:nvPr/>
        </p:nvCxnSpPr>
        <p:spPr>
          <a:xfrm>
            <a:off x="6300192" y="2961987"/>
            <a:ext cx="1355539" cy="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012561" y="2852071"/>
            <a:ext cx="1273604" cy="414789"/>
          </a:xfrm>
          <a:prstGeom prst="roundRect">
            <a:avLst/>
          </a:prstGeom>
          <a:solidFill>
            <a:schemeClr val="accent6">
              <a:lumMod val="75000"/>
            </a:schemeClr>
          </a:solidFill>
          <a:ln w="25400" cap="flat" cmpd="sng" algn="ctr">
            <a:solidFill>
              <a:schemeClr val="accent6">
                <a:lumMod val="75000"/>
              </a:schemeClr>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公財</a:t>
            </a:r>
            <a:r>
              <a:rPr kumimoji="0" lang="en-US" altLang="ja-JP" sz="1100" b="1" i="0" u="none" strike="noStrike" kern="0" cap="none" spc="0" normalizeH="0" baseline="0" noProof="0" dirty="0">
                <a:ln>
                  <a:noFill/>
                </a:ln>
                <a:solidFill>
                  <a:prstClr val="white"/>
                </a:solidFill>
                <a:effectLst/>
                <a:uLnTx/>
                <a:uFillTx/>
                <a:latin typeface="Arial"/>
                <a:ea typeface="ＭＳ Ｐゴシック"/>
              </a:rPr>
              <a:t>)</a:t>
            </a:r>
            <a:r>
              <a:rPr kumimoji="0" lang="ja-JP" altLang="en-US" sz="1100" b="1" i="0" u="none" strike="noStrike" kern="0" cap="none" spc="0" normalizeH="0" baseline="0" noProof="0" dirty="0">
                <a:ln>
                  <a:noFill/>
                </a:ln>
                <a:solidFill>
                  <a:prstClr val="white"/>
                </a:solidFill>
                <a:effectLst/>
                <a:uLnTx/>
                <a:uFillTx/>
                <a:latin typeface="Arial"/>
                <a:ea typeface="ＭＳ Ｐゴシック"/>
              </a:rPr>
              <a:t>愛知県</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dirty="0">
                <a:solidFill>
                  <a:prstClr val="white"/>
                </a:solidFill>
                <a:latin typeface="Arial"/>
                <a:ea typeface="ＭＳ Ｐゴシック"/>
              </a:rPr>
              <a:t>都市整備協会</a:t>
            </a:r>
            <a:endParaRPr kumimoji="0" lang="en-US" altLang="ja-JP"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V="1">
            <a:off x="5614822" y="3282890"/>
            <a:ext cx="0" cy="429811"/>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2" name="テキスト ボックス 21">
            <a:extLst>
              <a:ext uri="{FF2B5EF4-FFF2-40B4-BE49-F238E27FC236}">
                <a16:creationId xmlns:a16="http://schemas.microsoft.com/office/drawing/2014/main" id="{63780DF8-E5A4-533B-7BE7-9C6D36ED611D}"/>
              </a:ext>
            </a:extLst>
          </p:cNvPr>
          <p:cNvSpPr txBox="1"/>
          <p:nvPr/>
        </p:nvSpPr>
        <p:spPr>
          <a:xfrm>
            <a:off x="4788024" y="2490865"/>
            <a:ext cx="1656184" cy="338554"/>
          </a:xfrm>
          <a:prstGeom prst="rect">
            <a:avLst/>
          </a:prstGeom>
          <a:noFill/>
        </p:spPr>
        <p:txBody>
          <a:bodyPr wrap="square">
            <a:spAutoFit/>
          </a:bodyPr>
          <a:lstStyle/>
          <a:p>
            <a:pPr marR="0" lvl="0" algn="ctr" defTabSz="914400" rtl="0" eaLnBrk="1" fontAlgn="base" latinLnBrk="0" hangingPunct="1">
              <a:lnSpc>
                <a:spcPct val="100000"/>
              </a:lnSpc>
              <a:spcBef>
                <a:spcPct val="0"/>
              </a:spcBef>
              <a:spcAft>
                <a:spcPct val="0"/>
              </a:spcAft>
              <a:buClrTx/>
              <a:buSzTx/>
              <a:tabLst/>
              <a:defRPr/>
            </a:pPr>
            <a:r>
              <a:rPr lang="ja-JP" altLang="en-US" sz="800" b="1" dirty="0">
                <a:solidFill>
                  <a:schemeClr val="accent6">
                    <a:lumMod val="75000"/>
                  </a:schemeClr>
                </a:solidFill>
                <a:latin typeface="ＭＳ Ｐゴシック"/>
                <a:ea typeface="ＭＳ Ｐゴシック"/>
              </a:rPr>
              <a:t>愛知県道路メンテナンス会議</a:t>
            </a:r>
            <a:br>
              <a:rPr lang="en-US" altLang="ja-JP" sz="800" b="1" dirty="0">
                <a:solidFill>
                  <a:schemeClr val="accent6">
                    <a:lumMod val="75000"/>
                  </a:schemeClr>
                </a:solidFill>
                <a:latin typeface="ＭＳ Ｐゴシック"/>
                <a:ea typeface="ＭＳ Ｐゴシック"/>
              </a:rPr>
            </a:br>
            <a:r>
              <a:rPr lang="ja-JP" altLang="en-US" sz="800" b="1" dirty="0">
                <a:solidFill>
                  <a:schemeClr val="accent6">
                    <a:lumMod val="75000"/>
                  </a:schemeClr>
                </a:solidFill>
                <a:latin typeface="ＭＳ Ｐゴシック"/>
                <a:ea typeface="ＭＳ Ｐゴシック"/>
              </a:rPr>
              <a:t>地域一括発注検討部会</a:t>
            </a:r>
            <a:r>
              <a:rPr lang="en-US" altLang="ja-JP" sz="800" b="1" dirty="0">
                <a:solidFill>
                  <a:schemeClr val="accent6">
                    <a:lumMod val="75000"/>
                  </a:schemeClr>
                </a:solidFill>
                <a:latin typeface="ＭＳ Ｐゴシック"/>
                <a:ea typeface="ＭＳ Ｐゴシック"/>
              </a:rPr>
              <a:t>※</a:t>
            </a:r>
            <a:endParaRPr lang="ja-JP" altLang="en-US" sz="800" b="1" dirty="0">
              <a:solidFill>
                <a:schemeClr val="accent6">
                  <a:lumMod val="75000"/>
                </a:schemeClr>
              </a:solidFill>
              <a:latin typeface="ＭＳ Ｐゴシック"/>
              <a:ea typeface="ＭＳ Ｐゴシック"/>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46941" y="5618212"/>
            <a:ext cx="4176000" cy="307629"/>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u="sng" kern="0" dirty="0">
                <a:latin typeface="+mn-ea"/>
                <a:ea typeface="+mn-ea"/>
              </a:rPr>
              <a:t>備考（自由記述）</a:t>
            </a:r>
            <a:endParaRPr kumimoji="0" lang="en-US" altLang="ja-JP" sz="700" b="0" i="0" u="sng" strike="noStrike" kern="0" cap="none" spc="0" normalizeH="0" baseline="0" noProof="0" dirty="0">
              <a:ln>
                <a:noFill/>
              </a:ln>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effectLst/>
                <a:uLnTx/>
                <a:uFillTx/>
                <a:latin typeface="+mn-ea"/>
                <a:ea typeface="+mn-ea"/>
                <a:cs typeface="+mn-cs"/>
              </a:rPr>
              <a:t>※</a:t>
            </a:r>
            <a:r>
              <a:rPr kumimoji="0" lang="en-US" altLang="ja-JP" sz="700" kern="0" dirty="0">
                <a:latin typeface="+mn-ea"/>
                <a:ea typeface="+mn-ea"/>
              </a:rPr>
              <a:t>1</a:t>
            </a:r>
            <a:r>
              <a:rPr kumimoji="0" lang="ja-JP" altLang="en-US" sz="700" kern="0" dirty="0">
                <a:latin typeface="+mn-ea"/>
                <a:ea typeface="+mn-ea"/>
              </a:rPr>
              <a:t>　市町村が管理する橋梁に加え、横断歩道橋の点検実施を検討中</a:t>
            </a:r>
            <a:r>
              <a:rPr kumimoji="0" lang="ja-JP" altLang="en-US" sz="700" b="0" i="0" u="none" strike="noStrike" kern="0" cap="none" spc="0" normalizeH="0" baseline="0" noProof="0" dirty="0">
                <a:ln>
                  <a:noFill/>
                </a:ln>
                <a:effectLst/>
                <a:uLnTx/>
                <a:uFillTx/>
                <a:latin typeface="+mn-ea"/>
                <a:ea typeface="+mn-ea"/>
                <a:cs typeface="+mn-cs"/>
              </a:rPr>
              <a:t>　</a:t>
            </a:r>
            <a:endParaRPr kumimoji="0" lang="en-US" altLang="ja-JP" sz="700" b="0" i="0" u="none" strike="noStrike" kern="0" cap="none" spc="0" normalizeH="0" baseline="0" noProof="0" dirty="0">
              <a:ln>
                <a:noFill/>
              </a:ln>
              <a:effectLst/>
              <a:uLnTx/>
              <a:uFillTx/>
              <a:latin typeface="+mn-ea"/>
              <a:ea typeface="+mn-ea"/>
              <a:cs typeface="+mn-cs"/>
            </a:endParaRPr>
          </a:p>
        </p:txBody>
      </p:sp>
      <p:sp>
        <p:nvSpPr>
          <p:cNvPr id="24" name="テキスト ボックス 23">
            <a:extLst>
              <a:ext uri="{FF2B5EF4-FFF2-40B4-BE49-F238E27FC236}">
                <a16:creationId xmlns:a16="http://schemas.microsoft.com/office/drawing/2014/main" id="{E17242CC-6174-FC44-6F7E-C5C2AA4E2AA2}"/>
              </a:ext>
            </a:extLst>
          </p:cNvPr>
          <p:cNvSpPr txBox="1"/>
          <p:nvPr/>
        </p:nvSpPr>
        <p:spPr>
          <a:xfrm>
            <a:off x="4926715" y="3265943"/>
            <a:ext cx="722648" cy="338554"/>
          </a:xfrm>
          <a:prstGeom prst="rect">
            <a:avLst/>
          </a:prstGeom>
          <a:noFill/>
        </p:spPr>
        <p:txBody>
          <a:bodyPr wrap="square">
            <a:spAutoFit/>
          </a:bodyPr>
          <a:lstStyle/>
          <a:p>
            <a:pPr algn="ctr"/>
            <a:r>
              <a:rPr lang="ja-JP" altLang="en-US" sz="800" dirty="0"/>
              <a:t>④委託費＋</a:t>
            </a:r>
          </a:p>
          <a:p>
            <a:pPr algn="ctr"/>
            <a:r>
              <a:rPr lang="ja-JP" altLang="en-US" sz="800" dirty="0"/>
              <a:t>技術支援費</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5683262" y="3284254"/>
            <a:ext cx="857507" cy="338554"/>
          </a:xfrm>
          <a:prstGeom prst="rect">
            <a:avLst/>
          </a:prstGeom>
          <a:noFill/>
        </p:spPr>
        <p:txBody>
          <a:bodyPr wrap="square">
            <a:spAutoFit/>
          </a:bodyPr>
          <a:lstStyle/>
          <a:p>
            <a:r>
              <a:rPr lang="ja-JP" altLang="en-US" sz="800" dirty="0"/>
              <a:t>③年度協定</a:t>
            </a:r>
            <a:endParaRPr lang="en-US" altLang="ja-JP" sz="800" dirty="0"/>
          </a:p>
          <a:p>
            <a:r>
              <a:rPr lang="ja-JP" altLang="en-US" sz="800" dirty="0"/>
              <a:t>締結</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6538158" y="2770057"/>
            <a:ext cx="819658" cy="215444"/>
          </a:xfrm>
          <a:prstGeom prst="rect">
            <a:avLst/>
          </a:prstGeom>
          <a:noFill/>
        </p:spPr>
        <p:txBody>
          <a:bodyPr wrap="square">
            <a:spAutoFit/>
          </a:bodyPr>
          <a:lstStyle/>
          <a:p>
            <a:r>
              <a:rPr lang="ja-JP" altLang="en-US" sz="800" dirty="0"/>
              <a:t>⑤一括発注</a:t>
            </a:r>
            <a:endParaRPr lang="ja-JP" altLang="en-US" sz="800" dirty="0">
              <a:solidFill>
                <a:prstClr val="black"/>
              </a:solidFill>
              <a:latin typeface="ＭＳ Ｐゴシック"/>
              <a:ea typeface="ＭＳ Ｐゴシック"/>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23254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48139" y="44411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49754" y="42777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1407757659"/>
              </p:ext>
            </p:extLst>
          </p:nvPr>
        </p:nvGraphicFramePr>
        <p:xfrm>
          <a:off x="251520" y="2402984"/>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巡回</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清掃</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除草</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剪定</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b="1" dirty="0">
                          <a:solidFill>
                            <a:schemeClr val="tx1">
                              <a:lumMod val="65000"/>
                              <a:lumOff val="35000"/>
                            </a:schemeClr>
                          </a:solidFill>
                          <a:latin typeface="+mn-ea"/>
                          <a:ea typeface="+mn-ea"/>
                        </a:rPr>
                        <a:t>橋梁</a:t>
                      </a:r>
                      <a:r>
                        <a:rPr kumimoji="1" lang="en-US" altLang="ja-JP" sz="700" b="1" dirty="0">
                          <a:solidFill>
                            <a:schemeClr val="tx1">
                              <a:lumMod val="65000"/>
                              <a:lumOff val="35000"/>
                            </a:schemeClr>
                          </a:solidFill>
                          <a:latin typeface="+mn-ea"/>
                          <a:ea typeface="+mn-ea"/>
                        </a:rPr>
                        <a:t>※</a:t>
                      </a:r>
                      <a:r>
                        <a:rPr kumimoji="1" lang="ja-JP" altLang="en-US" sz="700" b="1" dirty="0">
                          <a:solidFill>
                            <a:schemeClr val="tx1">
                              <a:lumMod val="65000"/>
                              <a:lumOff val="35000"/>
                            </a:schemeClr>
                          </a:solidFill>
                          <a:latin typeface="+mn-ea"/>
                          <a:ea typeface="+mn-ea"/>
                        </a:rPr>
                        <a:t>１</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トンネル</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トンネル</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トンネル</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トンネル</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道路</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道路</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道路</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道路</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除草</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河川</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構造物</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河川</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構造物</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河川</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構造物</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河川</a:t>
                      </a:r>
                      <a:endParaRPr kumimoji="1" lang="en-US" altLang="ja-JP" sz="700" dirty="0">
                        <a:solidFill>
                          <a:schemeClr val="tx1">
                            <a:lumMod val="65000"/>
                            <a:lumOff val="35000"/>
                          </a:schemeClr>
                        </a:solidFill>
                        <a:latin typeface="+mn-ea"/>
                        <a:ea typeface="+mn-ea"/>
                      </a:endParaRPr>
                    </a:p>
                    <a:p>
                      <a:pPr algn="ctr"/>
                      <a:r>
                        <a:rPr kumimoji="1" lang="ja-JP" altLang="en-US" sz="700" dirty="0">
                          <a:solidFill>
                            <a:schemeClr val="tx1">
                              <a:lumMod val="65000"/>
                              <a:lumOff val="35000"/>
                            </a:schemeClr>
                          </a:solidFill>
                          <a:latin typeface="+mn-ea"/>
                          <a:ea typeface="+mn-ea"/>
                        </a:rPr>
                        <a:t>構造物</a:t>
                      </a:r>
                      <a:endParaRPr kumimoji="1" lang="en-US" altLang="ja-JP"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65000"/>
                              <a:lumOff val="35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65000"/>
                            <a:lumOff val="35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65000"/>
                              <a:lumOff val="35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83912" y="5042675"/>
            <a:ext cx="4104456" cy="288147"/>
          </a:xfrm>
          <a:prstGeom prst="rect">
            <a:avLst/>
          </a:prstGeom>
          <a:noFill/>
        </p:spPr>
        <p:txBody>
          <a:bodyPr wrap="square" lIns="36000" tIns="36000" rIns="36000" bIns="36000">
            <a:spAutoFit/>
          </a:bodyPr>
          <a:lstStyle/>
          <a:p>
            <a:pPr algn="just">
              <a:defRPr/>
            </a:pPr>
            <a:r>
              <a:rPr lang="ja-JP" altLang="en-US" sz="700" u="sng" dirty="0">
                <a:latin typeface="ＭＳ Ｐゴシック"/>
                <a:ea typeface="ＭＳ Ｐゴシック"/>
              </a:rPr>
              <a:t>凡例</a:t>
            </a:r>
            <a:endParaRPr lang="en-US" altLang="ja-JP" sz="700" u="sng" dirty="0">
              <a:latin typeface="ＭＳ Ｐゴシック"/>
              <a:ea typeface="ＭＳ Ｐゴシック"/>
            </a:endParaRPr>
          </a:p>
          <a:p>
            <a:pPr algn="just">
              <a:defRPr/>
            </a:pPr>
            <a:r>
              <a:rPr lang="ja-JP" altLang="en-US" sz="700" dirty="0">
                <a:latin typeface="ＭＳ Ｐゴシック"/>
                <a:ea typeface="ＭＳ Ｐゴシック"/>
              </a:rPr>
              <a:t>実施済み：グレーで塗りつぶし</a:t>
            </a:r>
            <a:endParaRPr lang="en-US" altLang="ja-JP" sz="700" dirty="0">
              <a:latin typeface="ＭＳ Ｐゴシック"/>
              <a:ea typeface="ＭＳ Ｐゴシック"/>
            </a:endParaRPr>
          </a:p>
        </p:txBody>
      </p:sp>
      <p:sp>
        <p:nvSpPr>
          <p:cNvPr id="38" name="テキスト ボックス 37">
            <a:extLst>
              <a:ext uri="{FF2B5EF4-FFF2-40B4-BE49-F238E27FC236}">
                <a16:creationId xmlns:a16="http://schemas.microsoft.com/office/drawing/2014/main" id="{E7B83B4A-8877-9165-7C0D-CBF4C4073AC0}"/>
              </a:ext>
            </a:extLst>
          </p:cNvPr>
          <p:cNvSpPr txBox="1"/>
          <p:nvPr/>
        </p:nvSpPr>
        <p:spPr>
          <a:xfrm>
            <a:off x="7308468" y="2221414"/>
            <a:ext cx="1872044" cy="415498"/>
          </a:xfrm>
          <a:prstGeom prst="rect">
            <a:avLst/>
          </a:prstGeom>
          <a:noFill/>
        </p:spPr>
        <p:txBody>
          <a:bodyPr wrap="square">
            <a:spAutoFit/>
          </a:bodyPr>
          <a:lstStyle/>
          <a:p>
            <a:r>
              <a:rPr lang="en-US" altLang="ja-JP" sz="700" dirty="0"/>
              <a:t>※</a:t>
            </a:r>
            <a:r>
              <a:rPr lang="ja-JP" altLang="en-US" sz="700" dirty="0"/>
              <a:t> 構成員</a:t>
            </a:r>
            <a:endParaRPr lang="en-US" altLang="ja-JP" sz="700" dirty="0"/>
          </a:p>
          <a:p>
            <a:r>
              <a:rPr lang="ja-JP" altLang="en-US" sz="700" dirty="0"/>
              <a:t>　　事務局：愛知県　設置：</a:t>
            </a:r>
            <a:r>
              <a:rPr lang="en-US" altLang="ja-JP" sz="700" dirty="0"/>
              <a:t>H27.4.1</a:t>
            </a:r>
          </a:p>
          <a:p>
            <a:r>
              <a:rPr lang="ja-JP" altLang="en-US" sz="700" dirty="0"/>
              <a:t>　　国・県・</a:t>
            </a:r>
            <a:r>
              <a:rPr lang="en-US" altLang="ja-JP" sz="700" dirty="0"/>
              <a:t>53</a:t>
            </a:r>
            <a:r>
              <a:rPr lang="ja-JP" altLang="en-US" sz="700" dirty="0"/>
              <a:t>市町村（政令市除）・協会　　</a:t>
            </a:r>
            <a:endParaRPr lang="en-US" altLang="ja-JP" sz="700" dirty="0"/>
          </a:p>
        </p:txBody>
      </p:sp>
      <p:sp>
        <p:nvSpPr>
          <p:cNvPr id="39" name="テキスト ボックス 38">
            <a:extLst>
              <a:ext uri="{FF2B5EF4-FFF2-40B4-BE49-F238E27FC236}">
                <a16:creationId xmlns:a16="http://schemas.microsoft.com/office/drawing/2014/main" id="{CBC631F9-1F5F-3631-BB78-DA583D06BA20}"/>
              </a:ext>
            </a:extLst>
          </p:cNvPr>
          <p:cNvSpPr txBox="1"/>
          <p:nvPr/>
        </p:nvSpPr>
        <p:spPr>
          <a:xfrm>
            <a:off x="4866400" y="2154404"/>
            <a:ext cx="1285221" cy="307777"/>
          </a:xfrm>
          <a:prstGeom prst="rect">
            <a:avLst/>
          </a:prstGeom>
          <a:noFill/>
        </p:spPr>
        <p:txBody>
          <a:bodyPr wrap="square">
            <a:spAutoFit/>
          </a:bodyPr>
          <a:lstStyle/>
          <a:p>
            <a:r>
              <a:rPr lang="ja-JP" altLang="en-US" sz="700" dirty="0"/>
              <a:t>・平成</a:t>
            </a:r>
            <a:r>
              <a:rPr lang="en-US" altLang="ja-JP" sz="700" dirty="0"/>
              <a:t>27</a:t>
            </a:r>
            <a:r>
              <a:rPr lang="ja-JP" altLang="en-US" sz="700" dirty="0"/>
              <a:t>年度から実施</a:t>
            </a:r>
          </a:p>
          <a:p>
            <a:r>
              <a:rPr lang="ja-JP" altLang="en-US" sz="700" dirty="0"/>
              <a:t>・対象施設：橋梁</a:t>
            </a:r>
            <a:endParaRPr lang="en-US" altLang="ja-JP" sz="700" dirty="0"/>
          </a:p>
        </p:txBody>
      </p:sp>
      <p:sp>
        <p:nvSpPr>
          <p:cNvPr id="43" name="楕円 42">
            <a:extLst>
              <a:ext uri="{FF2B5EF4-FFF2-40B4-BE49-F238E27FC236}">
                <a16:creationId xmlns:a16="http://schemas.microsoft.com/office/drawing/2014/main" id="{46DDB6AD-F26C-0926-DD38-566844C2CE82}"/>
              </a:ext>
            </a:extLst>
          </p:cNvPr>
          <p:cNvSpPr/>
          <p:nvPr/>
        </p:nvSpPr>
        <p:spPr>
          <a:xfrm>
            <a:off x="2018171" y="6399175"/>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7" name="直線矢印コネクタ 46">
            <a:extLst>
              <a:ext uri="{FF2B5EF4-FFF2-40B4-BE49-F238E27FC236}">
                <a16:creationId xmlns:a16="http://schemas.microsoft.com/office/drawing/2014/main" id="{E7A2A4C6-60B1-ECD3-7B8C-9B546DAB98FA}"/>
              </a:ext>
            </a:extLst>
          </p:cNvPr>
          <p:cNvCxnSpPr>
            <a:cxnSpLocks/>
          </p:cNvCxnSpPr>
          <p:nvPr/>
        </p:nvCxnSpPr>
        <p:spPr>
          <a:xfrm flipV="1">
            <a:off x="5702705" y="3281271"/>
            <a:ext cx="0" cy="43143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
        <p:nvSpPr>
          <p:cNvPr id="2" name="テキスト ボックス 1">
            <a:extLst>
              <a:ext uri="{FF2B5EF4-FFF2-40B4-BE49-F238E27FC236}">
                <a16:creationId xmlns:a16="http://schemas.microsoft.com/office/drawing/2014/main" id="{4BEE33A3-6674-887B-1868-FE43CFAED8FF}"/>
              </a:ext>
            </a:extLst>
          </p:cNvPr>
          <p:cNvSpPr txBox="1"/>
          <p:nvPr/>
        </p:nvSpPr>
        <p:spPr>
          <a:xfrm>
            <a:off x="5183787" y="3902407"/>
            <a:ext cx="1118853" cy="215444"/>
          </a:xfrm>
          <a:prstGeom prst="rect">
            <a:avLst/>
          </a:prstGeom>
          <a:noFill/>
        </p:spPr>
        <p:txBody>
          <a:bodyPr wrap="square">
            <a:spAutoFit/>
          </a:bodyPr>
          <a:lstStyle/>
          <a:p>
            <a:r>
              <a:rPr lang="ja-JP" altLang="en-US" sz="800" dirty="0"/>
              <a:t>（</a:t>
            </a:r>
            <a:r>
              <a:rPr lang="en-US" altLang="ja-JP" sz="800" dirty="0"/>
              <a:t>28</a:t>
            </a:r>
            <a:r>
              <a:rPr lang="ja-JP" altLang="en-US" sz="800" dirty="0"/>
              <a:t>市町村が活用）</a:t>
            </a:r>
            <a:endParaRPr lang="ja-JP" altLang="en-US" sz="800" dirty="0">
              <a:latin typeface="ＭＳ Ｐゴシック"/>
              <a:ea typeface="ＭＳ Ｐゴシック"/>
            </a:endParaRPr>
          </a:p>
        </p:txBody>
      </p:sp>
      <p:sp>
        <p:nvSpPr>
          <p:cNvPr id="19" name="四角形: 角を丸くする 18">
            <a:extLst>
              <a:ext uri="{FF2B5EF4-FFF2-40B4-BE49-F238E27FC236}">
                <a16:creationId xmlns:a16="http://schemas.microsoft.com/office/drawing/2014/main" id="{30885CA1-ED0C-9034-D6B9-3B0FDA2AFB42}"/>
              </a:ext>
            </a:extLst>
          </p:cNvPr>
          <p:cNvSpPr/>
          <p:nvPr/>
        </p:nvSpPr>
        <p:spPr>
          <a:xfrm>
            <a:off x="6733800" y="3716317"/>
            <a:ext cx="561785" cy="227504"/>
          </a:xfrm>
          <a:prstGeom prst="roundRect">
            <a:avLst/>
          </a:prstGeom>
          <a:solidFill>
            <a:schemeClr val="accent1">
              <a:lumMod val="50000"/>
            </a:schemeClr>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愛知県</a:t>
            </a:r>
          </a:p>
        </p:txBody>
      </p:sp>
      <p:sp>
        <p:nvSpPr>
          <p:cNvPr id="34" name="四角形: 角を丸くする 33">
            <a:extLst>
              <a:ext uri="{FF2B5EF4-FFF2-40B4-BE49-F238E27FC236}">
                <a16:creationId xmlns:a16="http://schemas.microsoft.com/office/drawing/2014/main" id="{6B190553-D495-2893-8903-8E641241EF62}"/>
              </a:ext>
            </a:extLst>
          </p:cNvPr>
          <p:cNvSpPr/>
          <p:nvPr/>
        </p:nvSpPr>
        <p:spPr>
          <a:xfrm>
            <a:off x="7613955" y="3418738"/>
            <a:ext cx="779768" cy="227504"/>
          </a:xfrm>
          <a:prstGeom prst="roundRect">
            <a:avLst/>
          </a:prstGeom>
          <a:solidFill>
            <a:schemeClr val="bg2">
              <a:lumMod val="10000"/>
            </a:schemeClr>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dirty="0">
                <a:solidFill>
                  <a:prstClr val="white"/>
                </a:solidFill>
                <a:latin typeface="Arial"/>
                <a:ea typeface="ＭＳ Ｐゴシック"/>
              </a:rPr>
              <a:t>評価会議</a:t>
            </a:r>
            <a:endParaRPr kumimoji="0" lang="ja-JP" altLang="en-US" sz="11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35" name="直線矢印コネクタ 34">
            <a:extLst>
              <a:ext uri="{FF2B5EF4-FFF2-40B4-BE49-F238E27FC236}">
                <a16:creationId xmlns:a16="http://schemas.microsoft.com/office/drawing/2014/main" id="{ADDBEA70-6848-FE92-FA83-62362DEB79A2}"/>
              </a:ext>
            </a:extLst>
          </p:cNvPr>
          <p:cNvCxnSpPr>
            <a:cxnSpLocks/>
          </p:cNvCxnSpPr>
          <p:nvPr/>
        </p:nvCxnSpPr>
        <p:spPr>
          <a:xfrm>
            <a:off x="5936068" y="3827968"/>
            <a:ext cx="797732" cy="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
        <p:nvSpPr>
          <p:cNvPr id="37" name="テキスト ボックス 36">
            <a:extLst>
              <a:ext uri="{FF2B5EF4-FFF2-40B4-BE49-F238E27FC236}">
                <a16:creationId xmlns:a16="http://schemas.microsoft.com/office/drawing/2014/main" id="{27484F51-4C51-C9A6-0200-341286479E31}"/>
              </a:ext>
            </a:extLst>
          </p:cNvPr>
          <p:cNvSpPr txBox="1"/>
          <p:nvPr/>
        </p:nvSpPr>
        <p:spPr>
          <a:xfrm>
            <a:off x="6015951" y="3642012"/>
            <a:ext cx="857507" cy="215444"/>
          </a:xfrm>
          <a:prstGeom prst="rect">
            <a:avLst/>
          </a:prstGeom>
          <a:noFill/>
        </p:spPr>
        <p:txBody>
          <a:bodyPr wrap="square">
            <a:spAutoFit/>
          </a:bodyPr>
          <a:lstStyle/>
          <a:p>
            <a:r>
              <a:rPr lang="ja-JP" altLang="en-US" sz="800" dirty="0"/>
              <a:t>①意向調査</a:t>
            </a:r>
            <a:endParaRPr lang="ja-JP" altLang="en-US" sz="800" dirty="0">
              <a:latin typeface="ＭＳ Ｐゴシック"/>
              <a:ea typeface="ＭＳ Ｐゴシック"/>
            </a:endParaRPr>
          </a:p>
        </p:txBody>
      </p:sp>
      <p:cxnSp>
        <p:nvCxnSpPr>
          <p:cNvPr id="41" name="直線矢印コネクタ 40">
            <a:extLst>
              <a:ext uri="{FF2B5EF4-FFF2-40B4-BE49-F238E27FC236}">
                <a16:creationId xmlns:a16="http://schemas.microsoft.com/office/drawing/2014/main" id="{74C874C9-76F8-CCAB-D5CE-F12745F77D85}"/>
              </a:ext>
            </a:extLst>
          </p:cNvPr>
          <p:cNvCxnSpPr>
            <a:cxnSpLocks/>
            <a:stCxn id="18" idx="3"/>
            <a:endCxn id="34" idx="1"/>
          </p:cNvCxnSpPr>
          <p:nvPr/>
        </p:nvCxnSpPr>
        <p:spPr>
          <a:xfrm>
            <a:off x="6286165" y="3059466"/>
            <a:ext cx="1327790" cy="473024"/>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triangle"/>
            <a:tailEnd type="triangle"/>
          </a:ln>
          <a:effectLst/>
        </p:spPr>
      </p:cxnSp>
      <p:sp>
        <p:nvSpPr>
          <p:cNvPr id="44" name="テキスト ボックス 43">
            <a:extLst>
              <a:ext uri="{FF2B5EF4-FFF2-40B4-BE49-F238E27FC236}">
                <a16:creationId xmlns:a16="http://schemas.microsoft.com/office/drawing/2014/main" id="{AD9C4CEF-5525-538C-FD73-E43BA8D65FFC}"/>
              </a:ext>
            </a:extLst>
          </p:cNvPr>
          <p:cNvSpPr txBox="1"/>
          <p:nvPr/>
        </p:nvSpPr>
        <p:spPr>
          <a:xfrm>
            <a:off x="6505634" y="3020851"/>
            <a:ext cx="1059145" cy="215444"/>
          </a:xfrm>
          <a:prstGeom prst="rect">
            <a:avLst/>
          </a:prstGeom>
          <a:noFill/>
        </p:spPr>
        <p:txBody>
          <a:bodyPr wrap="square">
            <a:spAutoFit/>
          </a:bodyPr>
          <a:lstStyle/>
          <a:p>
            <a:pPr algn="ctr"/>
            <a:r>
              <a:rPr lang="ja-JP" altLang="en-US" sz="800" dirty="0">
                <a:solidFill>
                  <a:prstClr val="black"/>
                </a:solidFill>
                <a:latin typeface="ＭＳ Ｐゴシック"/>
                <a:ea typeface="ＭＳ Ｐゴシック"/>
              </a:rPr>
              <a:t>⑥診断結果の評価</a:t>
            </a:r>
          </a:p>
        </p:txBody>
      </p:sp>
      <p:cxnSp>
        <p:nvCxnSpPr>
          <p:cNvPr id="48" name="直線矢印コネクタ 47">
            <a:extLst>
              <a:ext uri="{FF2B5EF4-FFF2-40B4-BE49-F238E27FC236}">
                <a16:creationId xmlns:a16="http://schemas.microsoft.com/office/drawing/2014/main" id="{F6D31E03-39A8-B1A1-9440-2C93C58591EA}"/>
              </a:ext>
            </a:extLst>
          </p:cNvPr>
          <p:cNvCxnSpPr>
            <a:cxnSpLocks/>
          </p:cNvCxnSpPr>
          <p:nvPr/>
        </p:nvCxnSpPr>
        <p:spPr>
          <a:xfrm flipH="1" flipV="1">
            <a:off x="6297554" y="3186734"/>
            <a:ext cx="539875" cy="525203"/>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54" name="テキスト ボックス 53">
            <a:extLst>
              <a:ext uri="{FF2B5EF4-FFF2-40B4-BE49-F238E27FC236}">
                <a16:creationId xmlns:a16="http://schemas.microsoft.com/office/drawing/2014/main" id="{77D94A6D-5048-D17D-C7A1-3E984DDE8597}"/>
              </a:ext>
            </a:extLst>
          </p:cNvPr>
          <p:cNvSpPr txBox="1"/>
          <p:nvPr/>
        </p:nvSpPr>
        <p:spPr>
          <a:xfrm>
            <a:off x="6451699" y="3282890"/>
            <a:ext cx="857507" cy="215444"/>
          </a:xfrm>
          <a:prstGeom prst="rect">
            <a:avLst/>
          </a:prstGeom>
          <a:noFill/>
        </p:spPr>
        <p:txBody>
          <a:bodyPr wrap="square">
            <a:spAutoFit/>
          </a:bodyPr>
          <a:lstStyle/>
          <a:p>
            <a:r>
              <a:rPr lang="ja-JP" altLang="en-US" sz="800" dirty="0"/>
              <a:t>②結果通知</a:t>
            </a:r>
            <a:endParaRPr lang="ja-JP" altLang="en-US" sz="800" dirty="0">
              <a:latin typeface="ＭＳ Ｐゴシック"/>
              <a:ea typeface="ＭＳ Ｐゴシック"/>
            </a:endParaRPr>
          </a:p>
        </p:txBody>
      </p:sp>
      <p:sp>
        <p:nvSpPr>
          <p:cNvPr id="36" name="四角形: 角を丸くする 35">
            <a:extLst>
              <a:ext uri="{FF2B5EF4-FFF2-40B4-BE49-F238E27FC236}">
                <a16:creationId xmlns:a16="http://schemas.microsoft.com/office/drawing/2014/main" id="{3D1B18F7-8C88-397E-9349-E564EC050C92}"/>
              </a:ext>
            </a:extLst>
          </p:cNvPr>
          <p:cNvSpPr/>
          <p:nvPr/>
        </p:nvSpPr>
        <p:spPr>
          <a:xfrm>
            <a:off x="6747148" y="3982207"/>
            <a:ext cx="561785" cy="227504"/>
          </a:xfrm>
          <a:prstGeom prst="roundRect">
            <a:avLst/>
          </a:prstGeom>
          <a:solidFill>
            <a:schemeClr val="accent2">
              <a:lumMod val="75000"/>
            </a:schemeClr>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国</a:t>
            </a:r>
          </a:p>
        </p:txBody>
      </p:sp>
      <p:sp>
        <p:nvSpPr>
          <p:cNvPr id="45" name="四角形: 角を丸くする 44">
            <a:extLst>
              <a:ext uri="{FF2B5EF4-FFF2-40B4-BE49-F238E27FC236}">
                <a16:creationId xmlns:a16="http://schemas.microsoft.com/office/drawing/2014/main" id="{104CA586-5B99-A995-4CB4-1512131C21D8}"/>
              </a:ext>
            </a:extLst>
          </p:cNvPr>
          <p:cNvSpPr/>
          <p:nvPr/>
        </p:nvSpPr>
        <p:spPr>
          <a:xfrm>
            <a:off x="7959253" y="3956535"/>
            <a:ext cx="561785" cy="227504"/>
          </a:xfrm>
          <a:prstGeom prst="roundRect">
            <a:avLst/>
          </a:prstGeom>
          <a:solidFill>
            <a:schemeClr val="accent4">
              <a:lumMod val="75000"/>
            </a:schemeClr>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prstClr val="white"/>
                </a:solidFill>
                <a:effectLst/>
                <a:uLnTx/>
                <a:uFillTx/>
                <a:latin typeface="Arial"/>
                <a:ea typeface="ＭＳ Ｐゴシック"/>
              </a:rPr>
              <a:t>学識者</a:t>
            </a:r>
          </a:p>
        </p:txBody>
      </p:sp>
      <p:sp>
        <p:nvSpPr>
          <p:cNvPr id="64" name="四角形: 角を丸くする 63">
            <a:extLst>
              <a:ext uri="{FF2B5EF4-FFF2-40B4-BE49-F238E27FC236}">
                <a16:creationId xmlns:a16="http://schemas.microsoft.com/office/drawing/2014/main" id="{BE601FE6-87B5-33A0-5E1C-2900F5126C4C}"/>
              </a:ext>
            </a:extLst>
          </p:cNvPr>
          <p:cNvSpPr/>
          <p:nvPr/>
        </p:nvSpPr>
        <p:spPr>
          <a:xfrm>
            <a:off x="6703768" y="3669589"/>
            <a:ext cx="1972687" cy="559657"/>
          </a:xfrm>
          <a:custGeom>
            <a:avLst/>
            <a:gdLst>
              <a:gd name="csX0" fmla="*/ 0 w 1515923"/>
              <a:gd name="csY0" fmla="*/ 130812 h 994842"/>
              <a:gd name="csX1" fmla="*/ 130812 w 1515923"/>
              <a:gd name="csY1" fmla="*/ 0 h 994842"/>
              <a:gd name="csX2" fmla="*/ 1385111 w 1515923"/>
              <a:gd name="csY2" fmla="*/ 0 h 994842"/>
              <a:gd name="csX3" fmla="*/ 1515923 w 1515923"/>
              <a:gd name="csY3" fmla="*/ 130812 h 994842"/>
              <a:gd name="csX4" fmla="*/ 1515923 w 1515923"/>
              <a:gd name="csY4" fmla="*/ 864030 h 994842"/>
              <a:gd name="csX5" fmla="*/ 1385111 w 1515923"/>
              <a:gd name="csY5" fmla="*/ 994842 h 994842"/>
              <a:gd name="csX6" fmla="*/ 130812 w 1515923"/>
              <a:gd name="csY6" fmla="*/ 994842 h 994842"/>
              <a:gd name="csX7" fmla="*/ 0 w 1515923"/>
              <a:gd name="csY7" fmla="*/ 864030 h 994842"/>
              <a:gd name="csX8" fmla="*/ 0 w 1515923"/>
              <a:gd name="csY8" fmla="*/ 130812 h 994842"/>
              <a:gd name="csX0" fmla="*/ 888 w 1516811"/>
              <a:gd name="csY0" fmla="*/ 130812 h 994842"/>
              <a:gd name="csX1" fmla="*/ 131700 w 1516811"/>
              <a:gd name="csY1" fmla="*/ 0 h 994842"/>
              <a:gd name="csX2" fmla="*/ 1385999 w 1516811"/>
              <a:gd name="csY2" fmla="*/ 0 h 994842"/>
              <a:gd name="csX3" fmla="*/ 1516811 w 1516811"/>
              <a:gd name="csY3" fmla="*/ 130812 h 994842"/>
              <a:gd name="csX4" fmla="*/ 1516811 w 1516811"/>
              <a:gd name="csY4" fmla="*/ 864030 h 994842"/>
              <a:gd name="csX5" fmla="*/ 1385999 w 1516811"/>
              <a:gd name="csY5" fmla="*/ 994842 h 994842"/>
              <a:gd name="csX6" fmla="*/ 60262 w 1516811"/>
              <a:gd name="csY6" fmla="*/ 992461 h 994842"/>
              <a:gd name="csX7" fmla="*/ 888 w 1516811"/>
              <a:gd name="csY7" fmla="*/ 864030 h 994842"/>
              <a:gd name="csX8" fmla="*/ 888 w 1516811"/>
              <a:gd name="csY8" fmla="*/ 130812 h 99484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516811" h="994842">
                <a:moveTo>
                  <a:pt x="888" y="130812"/>
                </a:moveTo>
                <a:cubicBezTo>
                  <a:pt x="888" y="58567"/>
                  <a:pt x="59455" y="0"/>
                  <a:pt x="131700" y="0"/>
                </a:cubicBezTo>
                <a:lnTo>
                  <a:pt x="1385999" y="0"/>
                </a:lnTo>
                <a:cubicBezTo>
                  <a:pt x="1458244" y="0"/>
                  <a:pt x="1516811" y="58567"/>
                  <a:pt x="1516811" y="130812"/>
                </a:cubicBezTo>
                <a:lnTo>
                  <a:pt x="1516811" y="864030"/>
                </a:lnTo>
                <a:cubicBezTo>
                  <a:pt x="1516811" y="936275"/>
                  <a:pt x="1458244" y="994842"/>
                  <a:pt x="1385999" y="994842"/>
                </a:cubicBezTo>
                <a:lnTo>
                  <a:pt x="60262" y="992461"/>
                </a:lnTo>
                <a:cubicBezTo>
                  <a:pt x="-11983" y="992461"/>
                  <a:pt x="888" y="936275"/>
                  <a:pt x="888" y="864030"/>
                </a:cubicBezTo>
                <a:lnTo>
                  <a:pt x="888" y="130812"/>
                </a:lnTo>
                <a:close/>
              </a:path>
            </a:pathLst>
          </a:custGeom>
          <a:noFill/>
          <a:ln w="19050" cap="flat" cmpd="sng" algn="ctr">
            <a:solidFill>
              <a:schemeClr val="tx1"/>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prstClr val="white"/>
                </a:solidFill>
                <a:effectLst/>
                <a:uLnTx/>
                <a:uFillTx/>
                <a:latin typeface="Arial"/>
                <a:ea typeface="ＭＳ Ｐゴシック"/>
                <a:cs typeface="+mn-cs"/>
              </a:rPr>
              <a:t>			</a:t>
            </a:r>
            <a:endParaRPr kumimoji="0" lang="ja-JP" altLang="en-US" sz="1200" b="0" i="0" u="none" strike="noStrike" kern="0" cap="none" spc="0" normalizeH="0" baseline="0" noProof="0" dirty="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533579830"/>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13106</TotalTime>
  <Words>443</Words>
  <Application>Microsoft Office PowerPoint</Application>
  <PresentationFormat>画面に合わせる (4:3)</PresentationFormat>
  <Paragraphs>127</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HGP創英角ｺﾞｼｯｸUB</vt:lpstr>
      <vt:lpstr>ＭＳ Ｐゴシック</vt:lpstr>
      <vt:lpstr>Arial</vt:lpstr>
      <vt:lpstr>Calibri</vt:lpstr>
      <vt:lpstr>Times New Roman</vt:lpstr>
      <vt:lpstr>Wingdings</vt:lpstr>
      <vt:lpstr>1_標準デザイン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田中 忠</cp:lastModifiedBy>
  <cp:revision>436</cp:revision>
  <cp:lastPrinted>2026-03-11T06:42:09Z</cp:lastPrinted>
  <dcterms:created xsi:type="dcterms:W3CDTF">2007-11-06T12:19:33Z</dcterms:created>
  <dcterms:modified xsi:type="dcterms:W3CDTF">2026-03-11T07:33:14Z</dcterms:modified>
</cp:coreProperties>
</file>