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717" r:id="rId1"/>
  </p:sldMasterIdLst>
  <p:notesMasterIdLst>
    <p:notesMasterId r:id="rId3"/>
  </p:notesMasterIdLst>
  <p:sldIdLst>
    <p:sldId id="3167" r:id="rId2"/>
  </p:sldIdLst>
  <p:sldSz cx="9144000" cy="6858000" type="screen4x3"/>
  <p:notesSz cx="7099300" cy="10234613"/>
  <p:defaultTextStyle>
    <a:defPPr>
      <a:defRPr lang="ja-JP"/>
    </a:defPPr>
    <a:lvl1pPr algn="l" rtl="0" fontAlgn="base">
      <a:spcBef>
        <a:spcPct val="0"/>
      </a:spcBef>
      <a:spcAft>
        <a:spcPct val="0"/>
      </a:spcAft>
      <a:defRPr kumimoji="1"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3FAFD"/>
    <a:srgbClr val="FFCCFF"/>
    <a:srgbClr val="FF99FF"/>
    <a:srgbClr val="FF0000"/>
    <a:srgbClr val="75C5AE"/>
    <a:srgbClr val="6FC3AB"/>
    <a:srgbClr val="BCC5CC"/>
    <a:srgbClr val="C7E1F5"/>
    <a:srgbClr val="D5EB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210" autoAdjust="0"/>
    <p:restoredTop sz="96318" autoAdjust="0"/>
  </p:normalViewPr>
  <p:slideViewPr>
    <p:cSldViewPr>
      <p:cViewPr varScale="1">
        <p:scale>
          <a:sx n="115" d="100"/>
          <a:sy n="115" d="100"/>
        </p:scale>
        <p:origin x="1980"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2"/>
            <a:ext cx="3076949" cy="512297"/>
          </a:xfrm>
          <a:prstGeom prst="rect">
            <a:avLst/>
          </a:prstGeom>
        </p:spPr>
        <p:txBody>
          <a:bodyPr vert="horz" lIns="72375" tIns="36189" rIns="72375" bIns="36189" rtlCol="0"/>
          <a:lstStyle>
            <a:lvl1pPr algn="l">
              <a:defRPr sz="900"/>
            </a:lvl1pPr>
          </a:lstStyle>
          <a:p>
            <a:endParaRPr kumimoji="1" lang="ja-JP" altLang="en-US"/>
          </a:p>
        </p:txBody>
      </p:sp>
      <p:sp>
        <p:nvSpPr>
          <p:cNvPr id="3" name="日付プレースホルダ 2"/>
          <p:cNvSpPr>
            <a:spLocks noGrp="1"/>
          </p:cNvSpPr>
          <p:nvPr>
            <p:ph type="dt" idx="1"/>
          </p:nvPr>
        </p:nvSpPr>
        <p:spPr>
          <a:xfrm>
            <a:off x="4021099" y="2"/>
            <a:ext cx="3076949" cy="512297"/>
          </a:xfrm>
          <a:prstGeom prst="rect">
            <a:avLst/>
          </a:prstGeom>
        </p:spPr>
        <p:txBody>
          <a:bodyPr vert="horz" lIns="72375" tIns="36189" rIns="72375" bIns="36189" rtlCol="0"/>
          <a:lstStyle>
            <a:lvl1pPr algn="r">
              <a:defRPr sz="900"/>
            </a:lvl1pPr>
          </a:lstStyle>
          <a:p>
            <a:fld id="{345E4279-E8E1-42AB-A518-AC3621A1DE36}" type="datetimeFigureOut">
              <a:rPr kumimoji="1" lang="ja-JP" altLang="en-US" smtClean="0"/>
              <a:pPr/>
              <a:t>2026/3/26</a:t>
            </a:fld>
            <a:endParaRPr kumimoji="1" lang="ja-JP" altLang="en-US"/>
          </a:p>
        </p:txBody>
      </p:sp>
      <p:sp>
        <p:nvSpPr>
          <p:cNvPr id="4" name="スライド イメージ プレースホルダ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72375" tIns="36189" rIns="72375" bIns="36189" rtlCol="0" anchor="ctr"/>
          <a:lstStyle/>
          <a:p>
            <a:endParaRPr lang="ja-JP" altLang="en-US"/>
          </a:p>
        </p:txBody>
      </p:sp>
      <p:sp>
        <p:nvSpPr>
          <p:cNvPr id="5" name="ノート プレースホルダ 4"/>
          <p:cNvSpPr>
            <a:spLocks noGrp="1"/>
          </p:cNvSpPr>
          <p:nvPr>
            <p:ph type="body" sz="quarter" idx="3"/>
          </p:nvPr>
        </p:nvSpPr>
        <p:spPr>
          <a:xfrm>
            <a:off x="709680" y="4861160"/>
            <a:ext cx="5679942" cy="4605639"/>
          </a:xfrm>
          <a:prstGeom prst="rect">
            <a:avLst/>
          </a:prstGeom>
        </p:spPr>
        <p:txBody>
          <a:bodyPr vert="horz" lIns="72375" tIns="36189" rIns="72375" bIns="36189"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9721058"/>
            <a:ext cx="3076949" cy="512297"/>
          </a:xfrm>
          <a:prstGeom prst="rect">
            <a:avLst/>
          </a:prstGeom>
        </p:spPr>
        <p:txBody>
          <a:bodyPr vert="horz" lIns="72375" tIns="36189" rIns="72375" bIns="36189" rtlCol="0" anchor="b"/>
          <a:lstStyle>
            <a:lvl1pPr algn="l">
              <a:defRPr sz="900"/>
            </a:lvl1pPr>
          </a:lstStyle>
          <a:p>
            <a:endParaRPr kumimoji="1" lang="ja-JP" altLang="en-US"/>
          </a:p>
        </p:txBody>
      </p:sp>
      <p:sp>
        <p:nvSpPr>
          <p:cNvPr id="7" name="スライド番号プレースホルダ 6"/>
          <p:cNvSpPr>
            <a:spLocks noGrp="1"/>
          </p:cNvSpPr>
          <p:nvPr>
            <p:ph type="sldNum" sz="quarter" idx="5"/>
          </p:nvPr>
        </p:nvSpPr>
        <p:spPr>
          <a:xfrm>
            <a:off x="4021099" y="9721058"/>
            <a:ext cx="3076949" cy="512297"/>
          </a:xfrm>
          <a:prstGeom prst="rect">
            <a:avLst/>
          </a:prstGeom>
        </p:spPr>
        <p:txBody>
          <a:bodyPr vert="horz" lIns="72375" tIns="36189" rIns="72375" bIns="36189" rtlCol="0" anchor="b"/>
          <a:lstStyle>
            <a:lvl1pPr algn="r">
              <a:defRPr sz="900"/>
            </a:lvl1pPr>
          </a:lstStyle>
          <a:p>
            <a:fld id="{973C9013-F0BD-44EE-96AF-C387C2CE37E5}" type="slidenum">
              <a:rPr kumimoji="1" lang="ja-JP" altLang="en-US" smtClean="0"/>
              <a:pPr/>
              <a:t>‹#›</a:t>
            </a:fld>
            <a:endParaRPr kumimoji="1" lang="ja-JP" altLang="en-US"/>
          </a:p>
        </p:txBody>
      </p:sp>
    </p:spTree>
    <p:extLst>
      <p:ext uri="{BB962C8B-B14F-4D97-AF65-F5344CB8AC3E}">
        <p14:creationId xmlns:p14="http://schemas.microsoft.com/office/powerpoint/2010/main" val="79469077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7" descr="mlit_top"/>
          <p:cNvPicPr>
            <a:picLocks noChangeAspect="1" noChangeArrowheads="1"/>
          </p:cNvPicPr>
          <p:nvPr userDrawn="1"/>
        </p:nvPicPr>
        <p:blipFill>
          <a:blip r:embed="rId2">
            <a:extLst>
              <a:ext uri="{28A0092B-C50C-407E-A947-70E740481C1C}">
                <a14:useLocalDpi xmlns:a14="http://schemas.microsoft.com/office/drawing/2010/main" val="0"/>
              </a:ext>
            </a:extLst>
          </a:blip>
          <a:srcRect t="62230"/>
          <a:stretch>
            <a:fillRect/>
          </a:stretch>
        </p:blipFill>
        <p:spPr bwMode="auto">
          <a:xfrm>
            <a:off x="0" y="6524625"/>
            <a:ext cx="91440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9"/>
          <p:cNvSpPr>
            <a:spLocks noChangeArrowheads="1"/>
          </p:cNvSpPr>
          <p:nvPr userDrawn="1"/>
        </p:nvSpPr>
        <p:spPr bwMode="auto">
          <a:xfrm>
            <a:off x="1692275" y="3284538"/>
            <a:ext cx="7451725" cy="73025"/>
          </a:xfrm>
          <a:prstGeom prst="rect">
            <a:avLst/>
          </a:prstGeom>
          <a:solidFill>
            <a:srgbClr val="0066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endParaRPr lang="ja-JP" altLang="en-US">
              <a:solidFill>
                <a:prstClr val="black"/>
              </a:solidFill>
            </a:endParaRPr>
          </a:p>
        </p:txBody>
      </p:sp>
      <p:pic>
        <p:nvPicPr>
          <p:cNvPr id="6" name="Picture 1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6051550"/>
            <a:ext cx="2124075"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2"/>
          <p:cNvSpPr txBox="1">
            <a:spLocks noChangeArrowheads="1"/>
          </p:cNvSpPr>
          <p:nvPr userDrawn="1"/>
        </p:nvSpPr>
        <p:spPr bwMode="auto">
          <a:xfrm>
            <a:off x="0" y="6524625"/>
            <a:ext cx="36369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r>
              <a:rPr lang="en-US" altLang="ja-JP" sz="1200" i="1" dirty="0">
                <a:solidFill>
                  <a:prstClr val="white"/>
                </a:solidFill>
                <a:latin typeface="Times New Roman" pitchFamily="18" charset="0"/>
              </a:rPr>
              <a:t>Ministry of Land, Infrastructure, Transport and Tourism</a:t>
            </a:r>
          </a:p>
        </p:txBody>
      </p:sp>
      <p:sp>
        <p:nvSpPr>
          <p:cNvPr id="3074" name="Rectangle 2"/>
          <p:cNvSpPr>
            <a:spLocks noGrp="1" noChangeArrowheads="1"/>
          </p:cNvSpPr>
          <p:nvPr>
            <p:ph type="ctrTitle"/>
          </p:nvPr>
        </p:nvSpPr>
        <p:spPr>
          <a:xfrm>
            <a:off x="1619250" y="2133600"/>
            <a:ext cx="7524750" cy="1470025"/>
          </a:xfrm>
          <a:prstGeom prst="rect">
            <a:avLst/>
          </a:prstGeom>
        </p:spPr>
        <p:txBody>
          <a:bodyPr/>
          <a:lstStyle>
            <a:lvl1pPr>
              <a:defRPr sz="4000"/>
            </a:lvl1pPr>
          </a:lstStyle>
          <a:p>
            <a:r>
              <a:rPr lang="ja-JP" altLang="en-US"/>
              <a:t>マスター タイトルの書式設定</a:t>
            </a:r>
            <a:endParaRPr lang="ja-JP" altLang="en-US" dirty="0"/>
          </a:p>
        </p:txBody>
      </p:sp>
      <p:sp>
        <p:nvSpPr>
          <p:cNvPr id="3075" name="Rectangle 3"/>
          <p:cNvSpPr>
            <a:spLocks noGrp="1" noChangeArrowheads="1"/>
          </p:cNvSpPr>
          <p:nvPr>
            <p:ph type="subTitle" idx="1"/>
          </p:nvPr>
        </p:nvSpPr>
        <p:spPr>
          <a:xfrm>
            <a:off x="1371600" y="3886200"/>
            <a:ext cx="6400800" cy="1752600"/>
          </a:xfrm>
          <a:prstGeom prst="rect">
            <a:avLst/>
          </a:prstGeom>
        </p:spPr>
        <p:txBody>
          <a:bodyPr/>
          <a:lstStyle>
            <a:lvl1pPr marL="0" indent="0" algn="ctr">
              <a:buFontTx/>
              <a:buNone/>
              <a:defRPr/>
            </a:lvl1pPr>
          </a:lstStyle>
          <a:p>
            <a:r>
              <a:rPr lang="ja-JP" altLang="en-US"/>
              <a:t>マスター サブタイトルの書式設定</a:t>
            </a:r>
          </a:p>
        </p:txBody>
      </p:sp>
      <p:sp>
        <p:nvSpPr>
          <p:cNvPr id="10"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en-US" altLang="ja-JP" dirty="0">
              <a:solidFill>
                <a:prstClr val="black"/>
              </a:solidFill>
            </a:endParaRPr>
          </a:p>
        </p:txBody>
      </p:sp>
      <p:sp>
        <p:nvSpPr>
          <p:cNvPr id="11"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35C1E978-A3B9-4673-8199-379729392307}"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3007184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CDB20612-914C-4BDE-8D4C-FEA4392E99F4}"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626161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0"/>
            <a:ext cx="2171700" cy="6126163"/>
          </a:xfrm>
          <a:prstGeom prst="rect">
            <a:avLst/>
          </a:prstGeom>
        </p:spPr>
        <p:txBody>
          <a:bodyPr vert="eaVert"/>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0" y="0"/>
            <a:ext cx="6362700" cy="6126163"/>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86FB01F7-FA20-4B15-9970-D297285851AC}"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2724490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rectangle" preserve="1">
  <p:cSld name="Blank rectangle">
    <p:bg>
      <p:bgPr>
        <a:blipFill>
          <a:blip r:embed="rId2">
            <a:alphaModFix/>
          </a:blip>
          <a:stretch>
            <a:fillRect/>
          </a:stretch>
        </a:blipFill>
        <a:effectLst/>
      </p:bgPr>
    </p:bg>
    <p:spTree>
      <p:nvGrpSpPr>
        <p:cNvPr id="1" name="Shape 50"/>
        <p:cNvGrpSpPr/>
        <p:nvPr/>
      </p:nvGrpSpPr>
      <p:grpSpPr>
        <a:xfrm>
          <a:off x="0" y="0"/>
          <a:ext cx="0" cy="0"/>
          <a:chOff x="0" y="0"/>
          <a:chExt cx="0" cy="0"/>
        </a:xfrm>
      </p:grpSpPr>
      <p:pic>
        <p:nvPicPr>
          <p:cNvPr id="51" name="Google Shape;51;p11" descr="paint_transparent3.png"/>
          <p:cNvPicPr preferRelativeResize="0"/>
          <p:nvPr userDrawn="1"/>
        </p:nvPicPr>
        <p:blipFill>
          <a:blip r:embed="rId3">
            <a:alphaModFix/>
          </a:blip>
          <a:stretch>
            <a:fillRect/>
          </a:stretch>
        </p:blipFill>
        <p:spPr>
          <a:xfrm>
            <a:off x="0" y="2"/>
            <a:ext cx="9144000" cy="6858004"/>
          </a:xfrm>
          <a:prstGeom prst="rect">
            <a:avLst/>
          </a:prstGeom>
          <a:noFill/>
          <a:ln>
            <a:noFill/>
          </a:ln>
        </p:spPr>
      </p:pic>
      <p:sp>
        <p:nvSpPr>
          <p:cNvPr id="52" name="Google Shape;52;p11"/>
          <p:cNvSpPr txBox="1">
            <a:spLocks noGrp="1"/>
          </p:cNvSpPr>
          <p:nvPr>
            <p:ph type="sldNum" idx="12"/>
          </p:nvPr>
        </p:nvSpPr>
        <p:spPr>
          <a:xfrm>
            <a:off x="4297652" y="5930631"/>
            <a:ext cx="548700" cy="524800"/>
          </a:xfrm>
          <a:prstGeom prst="rect">
            <a:avLst/>
          </a:prstGeom>
        </p:spPr>
        <p:txBody>
          <a:bodyPr spcFirstLastPara="1" wrap="square" lIns="91425" tIns="91425" rIns="91425" bIns="91425" anchor="ctr" anchorCtr="0">
            <a:noAutofit/>
          </a:bodyPr>
          <a:lstStyle>
            <a:lvl1pPr lvl="0" algn="ctr" rtl="0">
              <a:buNone/>
              <a:defRPr>
                <a:solidFill>
                  <a:srgbClr val="999999"/>
                </a:solidFill>
              </a:defRPr>
            </a:lvl1pPr>
            <a:lvl2pPr lvl="1" algn="ctr" rtl="0">
              <a:buNone/>
              <a:defRPr>
                <a:solidFill>
                  <a:srgbClr val="999999"/>
                </a:solidFill>
              </a:defRPr>
            </a:lvl2pPr>
            <a:lvl3pPr lvl="2" algn="ctr" rtl="0">
              <a:buNone/>
              <a:defRPr>
                <a:solidFill>
                  <a:srgbClr val="999999"/>
                </a:solidFill>
              </a:defRPr>
            </a:lvl3pPr>
            <a:lvl4pPr lvl="3" algn="ctr" rtl="0">
              <a:buNone/>
              <a:defRPr>
                <a:solidFill>
                  <a:srgbClr val="999999"/>
                </a:solidFill>
              </a:defRPr>
            </a:lvl4pPr>
            <a:lvl5pPr lvl="4" algn="ctr" rtl="0">
              <a:buNone/>
              <a:defRPr>
                <a:solidFill>
                  <a:srgbClr val="999999"/>
                </a:solidFill>
              </a:defRPr>
            </a:lvl5pPr>
            <a:lvl6pPr lvl="5" algn="ctr" rtl="0">
              <a:buNone/>
              <a:defRPr>
                <a:solidFill>
                  <a:srgbClr val="999999"/>
                </a:solidFill>
              </a:defRPr>
            </a:lvl6pPr>
            <a:lvl7pPr lvl="6" algn="ctr" rtl="0">
              <a:buNone/>
              <a:defRPr>
                <a:solidFill>
                  <a:srgbClr val="999999"/>
                </a:solidFill>
              </a:defRPr>
            </a:lvl7pPr>
            <a:lvl8pPr lvl="7" algn="ctr" rtl="0">
              <a:buNone/>
              <a:defRPr>
                <a:solidFill>
                  <a:srgbClr val="999999"/>
                </a:solidFill>
              </a:defRPr>
            </a:lvl8pPr>
            <a:lvl9pPr lvl="8" algn="ctr" rtl="0">
              <a:buNone/>
              <a:defRPr>
                <a:solidFill>
                  <a:srgbClr val="999999"/>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314770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3" name="コンテンツ プレースホルダ 2"/>
          <p:cNvSpPr>
            <a:spLocks noGrp="1"/>
          </p:cNvSpPr>
          <p:nvPr>
            <p:ph idx="1"/>
          </p:nvPr>
        </p:nvSpPr>
        <p:spPr>
          <a:xfrm>
            <a:off x="457200" y="1600200"/>
            <a:ext cx="8229600" cy="4525963"/>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ja-JP" altLang="en-US" dirty="0"/>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651FC12D-27C1-4F31-90C9-A93D49E44687}"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928408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マスター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A7694BDB-530F-4364-A4B7-5A1182A1D62D}"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4003828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3" name="コンテンツ プレースホルダ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964DE403-68E0-47EB-9A36-3C247B164772}"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3756138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マスター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8"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9"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DB541BEC-AD9E-4104-AF2B-4C626651FF89}"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47289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4"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5"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06FFE511-5094-4685-A035-FB392A6605D8}"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424688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3"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4"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DE9C2EA1-6911-4BAC-954D-0A2DD024DDCF}"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158727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マスター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460176D3-1CBA-4E5C-8891-6A87D7C30D42}"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914006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マスター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0A3F5529-272E-4A2C-90D7-160EE3AC1005}"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1575815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4606863"/>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Lst>
  <p:hf hdr="0" ftr="0" dt="0"/>
  <p:txStyles>
    <p:titleStyle>
      <a:lvl1pPr algn="l" rtl="0" eaLnBrk="1" fontAlgn="base" hangingPunct="1">
        <a:spcBef>
          <a:spcPct val="0"/>
        </a:spcBef>
        <a:spcAft>
          <a:spcPct val="0"/>
        </a:spcAft>
        <a:defRPr kumimoji="1" sz="2800">
          <a:solidFill>
            <a:srgbClr val="4087C8"/>
          </a:solidFill>
          <a:latin typeface="+mj-lt"/>
          <a:ea typeface="+mj-ea"/>
          <a:cs typeface="+mj-cs"/>
        </a:defRPr>
      </a:lvl1pPr>
      <a:lvl2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2pPr>
      <a:lvl3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3pPr>
      <a:lvl4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4pPr>
      <a:lvl5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5pPr>
      <a:lvl6pPr marL="4572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6pPr>
      <a:lvl7pPr marL="9144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7pPr>
      <a:lvl8pPr marL="13716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8pPr>
      <a:lvl9pPr marL="18288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a:extLst>
              <a:ext uri="{FF2B5EF4-FFF2-40B4-BE49-F238E27FC236}">
                <a16:creationId xmlns:a16="http://schemas.microsoft.com/office/drawing/2014/main" id="{76FB608A-7404-93B3-EB88-D5DA212BD8EE}"/>
              </a:ext>
            </a:extLst>
          </p:cNvPr>
          <p:cNvSpPr/>
          <p:nvPr/>
        </p:nvSpPr>
        <p:spPr>
          <a:xfrm>
            <a:off x="4932041" y="2063438"/>
            <a:ext cx="3898230" cy="2133754"/>
          </a:xfrm>
          <a:prstGeom prst="rect">
            <a:avLst/>
          </a:prstGeom>
          <a:solidFill>
            <a:sysClr val="window" lastClr="FFFFFF"/>
          </a:solidFill>
          <a:ln w="19050" cap="flat" cmpd="sng" algn="ctr">
            <a:solidFill>
              <a:sysClr val="windowText" lastClr="000000">
                <a:lumMod val="50000"/>
                <a:lumOff val="50000"/>
              </a:sysClr>
            </a:solidFill>
            <a:prstDash val="solid"/>
          </a:ln>
          <a:effectLst/>
        </p:spPr>
        <p:txBody>
          <a:bodyPr lIns="36000" rIns="36000"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a:t>
            </a:r>
            <a:r>
              <a:rPr kumimoji="0" lang="ja-JP" altLang="en-US"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公財</a:t>
            </a:r>
            <a:r>
              <a:rPr kumimoji="0" lang="en-US" altLang="ja-JP"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a:t>
            </a:r>
            <a:r>
              <a:rPr kumimoji="0" lang="ja-JP" altLang="en-US"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神奈川県都市整備技術センターによる地域</a:t>
            </a:r>
            <a:r>
              <a:rPr kumimoji="0" lang="ja-JP" altLang="en-US" sz="1100" b="0" i="0" u="none" strike="noStrike" kern="0" cap="none" spc="0" normalizeH="0" baseline="0" noProof="0" dirty="0">
                <a:ln>
                  <a:noFill/>
                </a:ln>
                <a:effectLst/>
                <a:uLnTx/>
                <a:uFillTx/>
                <a:latin typeface="HGP創英角ｺﾞｼｯｸUB"/>
                <a:ea typeface="HGP創英角ｺﾞｼｯｸUB"/>
                <a:cs typeface="+mn-cs"/>
              </a:rPr>
              <a:t>一括発注点検</a:t>
            </a:r>
            <a:br>
              <a:rPr kumimoji="0" lang="en-US" altLang="ja-JP" sz="1200" kern="0" dirty="0">
                <a:latin typeface="HGP創英角ｺﾞｼｯｸUB"/>
                <a:ea typeface="HGP創英角ｺﾞｼｯｸUB"/>
              </a:rPr>
            </a:br>
            <a:endParaRPr kumimoji="0" lang="ja-JP" altLang="en-US"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endParaRPr>
          </a:p>
        </p:txBody>
      </p:sp>
      <p:sp>
        <p:nvSpPr>
          <p:cNvPr id="21" name="四角形: 角を丸くする 20">
            <a:extLst>
              <a:ext uri="{FF2B5EF4-FFF2-40B4-BE49-F238E27FC236}">
                <a16:creationId xmlns:a16="http://schemas.microsoft.com/office/drawing/2014/main" id="{486CEB7B-99FE-2513-EF3A-AA72770F8C9D}"/>
              </a:ext>
            </a:extLst>
          </p:cNvPr>
          <p:cNvSpPr/>
          <p:nvPr/>
        </p:nvSpPr>
        <p:spPr>
          <a:xfrm>
            <a:off x="5194062" y="2700688"/>
            <a:ext cx="1656184" cy="1433390"/>
          </a:xfrm>
          <a:prstGeom prst="roundRect">
            <a:avLst>
              <a:gd name="adj" fmla="val 13149"/>
            </a:avLst>
          </a:prstGeom>
          <a:noFill/>
          <a:ln w="19050" cap="flat" cmpd="sng" algn="ctr">
            <a:solidFill>
              <a:srgbClr val="92D050"/>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white"/>
                </a:solidFill>
                <a:effectLst/>
                <a:uLnTx/>
                <a:uFillTx/>
                <a:latin typeface="Arial"/>
                <a:ea typeface="ＭＳ Ｐゴシック"/>
                <a:cs typeface="+mn-cs"/>
              </a:rPr>
              <a:t>			</a:t>
            </a:r>
            <a:endParaRPr kumimoji="0" lang="ja-JP" altLang="en-US" sz="1200" b="0" i="0" u="none" strike="noStrike" kern="0" cap="none" spc="0" normalizeH="0" baseline="0" noProof="0" dirty="0">
              <a:ln>
                <a:noFill/>
              </a:ln>
              <a:solidFill>
                <a:prstClr val="white"/>
              </a:solidFill>
              <a:effectLst/>
              <a:uLnTx/>
              <a:uFillTx/>
              <a:latin typeface="Arial"/>
              <a:ea typeface="ＭＳ Ｐゴシック"/>
              <a:cs typeface="+mn-cs"/>
            </a:endParaRPr>
          </a:p>
        </p:txBody>
      </p:sp>
      <p:sp>
        <p:nvSpPr>
          <p:cNvPr id="3" name="タイトル 3">
            <a:extLst>
              <a:ext uri="{FF2B5EF4-FFF2-40B4-BE49-F238E27FC236}">
                <a16:creationId xmlns:a16="http://schemas.microsoft.com/office/drawing/2014/main" id="{232E4ABB-B572-5D55-F6E1-E4FCB5528AB9}"/>
              </a:ext>
            </a:extLst>
          </p:cNvPr>
          <p:cNvSpPr txBox="1">
            <a:spLocks/>
          </p:cNvSpPr>
          <p:nvPr/>
        </p:nvSpPr>
        <p:spPr>
          <a:xfrm>
            <a:off x="0" y="0"/>
            <a:ext cx="9144000" cy="476250"/>
          </a:xfrm>
          <a:prstGeom prst="rect">
            <a:avLst/>
          </a:prstGeom>
        </p:spPr>
        <p:txBody>
          <a:bodyPr/>
          <a:lstStyle>
            <a:lvl1pPr algn="l" rtl="0" eaLnBrk="1" fontAlgn="base" hangingPunct="1">
              <a:spcBef>
                <a:spcPct val="0"/>
              </a:spcBef>
              <a:spcAft>
                <a:spcPct val="0"/>
              </a:spcAft>
              <a:defRPr kumimoji="1" sz="2800">
                <a:solidFill>
                  <a:srgbClr val="4087C8"/>
                </a:solidFill>
                <a:latin typeface="+mj-lt"/>
                <a:ea typeface="+mj-ea"/>
                <a:cs typeface="+mj-cs"/>
              </a:defRPr>
            </a:lvl1pPr>
            <a:lvl2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2pPr>
            <a:lvl3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3pPr>
            <a:lvl4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4pPr>
            <a:lvl5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5pPr>
            <a:lvl6pPr marL="4572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6pPr>
            <a:lvl7pPr marL="9144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7pPr>
            <a:lvl8pPr marL="13716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8pPr>
            <a:lvl9pPr marL="18288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9pPr>
          </a:lstStyle>
          <a:p>
            <a:r>
              <a:rPr lang="ja-JP" altLang="en-US" sz="2400" kern="0" dirty="0"/>
              <a:t>群マネの実施状況</a:t>
            </a:r>
            <a:r>
              <a:rPr lang="ja-JP" altLang="en-US" sz="1800" kern="0" dirty="0"/>
              <a:t>（一般財団法人北海道建設技術センター）</a:t>
            </a:r>
          </a:p>
        </p:txBody>
      </p:sp>
      <p:sp>
        <p:nvSpPr>
          <p:cNvPr id="4" name="テキスト ボックス 3">
            <a:extLst>
              <a:ext uri="{FF2B5EF4-FFF2-40B4-BE49-F238E27FC236}">
                <a16:creationId xmlns:a16="http://schemas.microsoft.com/office/drawing/2014/main" id="{A786C0BF-7105-2107-A912-B32C6B20D9B4}"/>
              </a:ext>
            </a:extLst>
          </p:cNvPr>
          <p:cNvSpPr txBox="1"/>
          <p:nvPr/>
        </p:nvSpPr>
        <p:spPr>
          <a:xfrm>
            <a:off x="0" y="571603"/>
            <a:ext cx="4932041" cy="338554"/>
          </a:xfrm>
          <a:prstGeom prst="rect">
            <a:avLst/>
          </a:prstGeom>
          <a:noFill/>
          <a:ln w="28575">
            <a:noFill/>
          </a:ln>
        </p:spPr>
        <p:txBody>
          <a:bodyPr wrap="square">
            <a:spAutoFit/>
          </a:bodyPr>
          <a:lstStyle>
            <a:defPPr>
              <a:defRPr lang="ja-JP"/>
            </a:defPPr>
            <a:lvl1pPr algn="ctr">
              <a:defRPr sz="1600" spc="600">
                <a:solidFill>
                  <a:schemeClr val="bg1"/>
                </a:solidFill>
                <a:latin typeface="+mj-ea"/>
                <a:ea typeface="+mj-ea"/>
              </a:defRPr>
            </a:lvl1p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ysClr val="windowText" lastClr="000000"/>
                </a:solidFill>
                <a:effectLst/>
                <a:uLnTx/>
                <a:uFillTx/>
                <a:latin typeface="ＭＳ Ｐゴシック"/>
                <a:ea typeface="ＭＳ Ｐゴシック"/>
                <a:cs typeface="+mn-cs"/>
              </a:rPr>
              <a:t>［自治体が抱える課題と群マネ導入で期待する効果］</a:t>
            </a:r>
            <a:endParaRPr kumimoji="1" lang="en-US" altLang="ja-JP" sz="1600" b="0" i="0" u="none" strike="noStrike" kern="1200" cap="none" spc="0" normalizeH="0" baseline="0" noProof="0" dirty="0">
              <a:ln>
                <a:noFill/>
              </a:ln>
              <a:solidFill>
                <a:sysClr val="windowText" lastClr="000000"/>
              </a:solidFill>
              <a:effectLst/>
              <a:uLnTx/>
              <a:uFillTx/>
              <a:latin typeface="ＭＳ Ｐゴシック"/>
              <a:ea typeface="ＭＳ Ｐゴシック"/>
              <a:cs typeface="+mn-cs"/>
            </a:endParaRPr>
          </a:p>
        </p:txBody>
      </p:sp>
      <p:sp>
        <p:nvSpPr>
          <p:cNvPr id="5" name="テキスト ボックス 4">
            <a:extLst>
              <a:ext uri="{FF2B5EF4-FFF2-40B4-BE49-F238E27FC236}">
                <a16:creationId xmlns:a16="http://schemas.microsoft.com/office/drawing/2014/main" id="{F026F0EC-6D9C-FD1F-45EE-FDA2AD69AEE3}"/>
              </a:ext>
            </a:extLst>
          </p:cNvPr>
          <p:cNvSpPr txBox="1"/>
          <p:nvPr/>
        </p:nvSpPr>
        <p:spPr>
          <a:xfrm>
            <a:off x="179992" y="1709858"/>
            <a:ext cx="4320000" cy="4945669"/>
          </a:xfrm>
          <a:prstGeom prst="rect">
            <a:avLst/>
          </a:prstGeom>
          <a:noFill/>
          <a:ln w="19050">
            <a:solidFill>
              <a:schemeClr val="tx1">
                <a:lumMod val="65000"/>
                <a:lumOff val="35000"/>
              </a:schemeClr>
            </a:solidFill>
          </a:ln>
        </p:spPr>
        <p:txBody>
          <a:bodyPr wrap="square" rtlCol="0" anchor="t">
            <a:noAutofit/>
          </a:bodyPr>
          <a:lstStyle/>
          <a:p>
            <a:pPr marR="0" lvl="0" algn="l" defTabSz="914400" rtl="0" eaLnBrk="1" fontAlgn="base" latinLnBrk="0" hangingPunct="1">
              <a:lnSpc>
                <a:spcPct val="100000"/>
              </a:lnSpc>
              <a:spcBef>
                <a:spcPct val="0"/>
              </a:spcBef>
              <a:spcAft>
                <a:spcPct val="0"/>
              </a:spcAft>
              <a:buClrTx/>
              <a:buSzTx/>
              <a:tabLst/>
              <a:defRPr/>
            </a:pPr>
            <a:r>
              <a:rPr kumimoji="1"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（１）</a:t>
            </a:r>
            <a:r>
              <a:rPr lang="ja-JP" altLang="en-US" sz="1000" dirty="0">
                <a:solidFill>
                  <a:prstClr val="black"/>
                </a:solidFill>
                <a:latin typeface="ＭＳ Ｐゴシック"/>
                <a:ea typeface="ＭＳ Ｐゴシック"/>
              </a:rPr>
              <a:t>業務のマネジメント戦略</a:t>
            </a:r>
            <a:endParaRPr kumimoji="1" lang="ja-JP" altLang="en-US" sz="10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6" name="テキスト ボックス 5">
            <a:extLst>
              <a:ext uri="{FF2B5EF4-FFF2-40B4-BE49-F238E27FC236}">
                <a16:creationId xmlns:a16="http://schemas.microsoft.com/office/drawing/2014/main" id="{3388A761-6A97-6950-F8F8-827642829B11}"/>
              </a:ext>
            </a:extLst>
          </p:cNvPr>
          <p:cNvSpPr txBox="1"/>
          <p:nvPr/>
        </p:nvSpPr>
        <p:spPr>
          <a:xfrm>
            <a:off x="0" y="1371304"/>
            <a:ext cx="9144000" cy="338554"/>
          </a:xfrm>
          <a:prstGeom prst="rect">
            <a:avLst/>
          </a:prstGeom>
          <a:noFill/>
          <a:ln w="28575">
            <a:noFill/>
          </a:ln>
        </p:spPr>
        <p:txBody>
          <a:bodyPr wrap="square">
            <a:spAutoFit/>
          </a:bodyPr>
          <a:lstStyle/>
          <a:p>
            <a:pPr algn="just"/>
            <a:r>
              <a:rPr kumimoji="1" lang="ja-JP" altLang="en-US" sz="1600" dirty="0">
                <a:solidFill>
                  <a:sysClr val="windowText" lastClr="000000"/>
                </a:solidFill>
                <a:latin typeface="+mn-ea"/>
                <a:ea typeface="+mn-ea"/>
              </a:rPr>
              <a:t>［実施内容］</a:t>
            </a:r>
            <a:endParaRPr lang="ja-JP" altLang="en-US" sz="1600" dirty="0">
              <a:solidFill>
                <a:sysClr val="windowText" lastClr="000000"/>
              </a:solidFill>
              <a:latin typeface="+mn-ea"/>
              <a:ea typeface="+mn-ea"/>
            </a:endParaRPr>
          </a:p>
        </p:txBody>
      </p:sp>
      <p:sp>
        <p:nvSpPr>
          <p:cNvPr id="7" name="テキスト ボックス 6">
            <a:extLst>
              <a:ext uri="{FF2B5EF4-FFF2-40B4-BE49-F238E27FC236}">
                <a16:creationId xmlns:a16="http://schemas.microsoft.com/office/drawing/2014/main" id="{ED783F48-C34A-77E6-89A3-5DBB5A493804}"/>
              </a:ext>
            </a:extLst>
          </p:cNvPr>
          <p:cNvSpPr txBox="1"/>
          <p:nvPr/>
        </p:nvSpPr>
        <p:spPr>
          <a:xfrm>
            <a:off x="179992" y="1859853"/>
            <a:ext cx="4320000" cy="246221"/>
          </a:xfrm>
          <a:prstGeom prst="rect">
            <a:avLst/>
          </a:prstGeom>
          <a:noFill/>
        </p:spPr>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①対象範囲（インフラ分野</a:t>
            </a:r>
            <a:r>
              <a:rPr kumimoji="1"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rPr>
              <a:t>×</a:t>
            </a:r>
            <a:r>
              <a:rPr kumimoji="1"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業務プロセス）</a:t>
            </a:r>
            <a:endParaRPr kumimoji="1"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sp>
        <p:nvSpPr>
          <p:cNvPr id="8" name="テキスト ボックス 7">
            <a:extLst>
              <a:ext uri="{FF2B5EF4-FFF2-40B4-BE49-F238E27FC236}">
                <a16:creationId xmlns:a16="http://schemas.microsoft.com/office/drawing/2014/main" id="{84D22C9A-8398-4FB2-FE28-EADE5163AFFF}"/>
              </a:ext>
            </a:extLst>
          </p:cNvPr>
          <p:cNvSpPr txBox="1"/>
          <p:nvPr/>
        </p:nvSpPr>
        <p:spPr>
          <a:xfrm>
            <a:off x="179992" y="6061876"/>
            <a:ext cx="4320000" cy="553998"/>
          </a:xfrm>
          <a:prstGeom prst="rect">
            <a:avLst/>
          </a:prstGeom>
          <a:noFill/>
        </p:spPr>
        <p:txBody>
          <a:bodyPr wrap="square">
            <a:spAutoFit/>
          </a:bodyPr>
          <a:lstStyle>
            <a:defPPr>
              <a:defRPr lang="ja-JP"/>
            </a:defPPr>
            <a:lvl1pPr marL="0" marR="0" lvl="0" indent="0" algn="just" defTabSz="914400" eaLnBrk="1" latinLnBrk="0" hangingPunct="1">
              <a:lnSpc>
                <a:spcPct val="100000"/>
              </a:lnSpc>
              <a:buClrTx/>
              <a:buSzTx/>
              <a:buFontTx/>
              <a:buNone/>
              <a:tabLst/>
              <a:defRPr sz="1400" b="0" i="0" u="none" strike="noStrike" cap="none" spc="0" normalizeH="0" baseline="0">
                <a:ln>
                  <a:noFill/>
                </a:ln>
                <a:solidFill>
                  <a:prstClr val="black"/>
                </a:solidFill>
                <a:effectLst/>
                <a:uLnTx/>
                <a:uFillTx/>
                <a:latin typeface="ＭＳ Ｐゴシック"/>
                <a:ea typeface="ＭＳ Ｐゴシック"/>
              </a:defRPr>
            </a:lvl1pPr>
          </a:lstStyle>
          <a:p>
            <a:r>
              <a:rPr lang="ja-JP" altLang="en-US" sz="1000" dirty="0"/>
              <a:t>②発注方式等</a:t>
            </a:r>
            <a:endParaRPr lang="en-US" altLang="ja-JP" sz="1000" dirty="0"/>
          </a:p>
          <a:p>
            <a:pPr marL="171450" indent="-171450">
              <a:buFont typeface="Wingdings" panose="05000000000000000000" pitchFamily="2" charset="2"/>
              <a:buChar char="p"/>
            </a:pPr>
            <a:r>
              <a:rPr lang="ja-JP" altLang="en-US" sz="1000" dirty="0"/>
              <a:t>契約期間の複数年化 ：　有 ・ 無</a:t>
            </a:r>
            <a:endParaRPr lang="en-US" altLang="ja-JP" sz="1000" dirty="0"/>
          </a:p>
          <a:p>
            <a:pPr marL="171450" indent="-171450">
              <a:buFont typeface="Wingdings" panose="05000000000000000000" pitchFamily="2" charset="2"/>
              <a:buChar char="p"/>
            </a:pPr>
            <a:r>
              <a:rPr lang="ja-JP" altLang="en-US" sz="1000" dirty="0"/>
              <a:t>性能規定の導入　　　 ：　有 ・ 無</a:t>
            </a:r>
            <a:endParaRPr lang="en-US" altLang="ja-JP" sz="1000" dirty="0"/>
          </a:p>
        </p:txBody>
      </p:sp>
      <p:sp>
        <p:nvSpPr>
          <p:cNvPr id="9" name="テキスト ボックス 8">
            <a:extLst>
              <a:ext uri="{FF2B5EF4-FFF2-40B4-BE49-F238E27FC236}">
                <a16:creationId xmlns:a16="http://schemas.microsoft.com/office/drawing/2014/main" id="{BD8EB0F5-BD9C-3A2A-E1B1-029F96B175FD}"/>
              </a:ext>
            </a:extLst>
          </p:cNvPr>
          <p:cNvSpPr txBox="1"/>
          <p:nvPr/>
        </p:nvSpPr>
        <p:spPr>
          <a:xfrm>
            <a:off x="4644010" y="1709859"/>
            <a:ext cx="4320000" cy="2943277"/>
          </a:xfrm>
          <a:prstGeom prst="rect">
            <a:avLst/>
          </a:prstGeom>
          <a:noFill/>
          <a:ln w="19050">
            <a:solidFill>
              <a:schemeClr val="tx1">
                <a:lumMod val="65000"/>
                <a:lumOff val="35000"/>
              </a:schemeClr>
            </a:solidFill>
          </a:ln>
        </p:spPr>
        <p:txBody>
          <a:bodyPr wrap="square" rtlCol="0" anchor="t">
            <a:noAutofit/>
          </a:bodyPr>
          <a:lstStyle/>
          <a:p>
            <a:pPr algn="just"/>
            <a:r>
              <a:rPr kumimoji="1" lang="ja-JP" altLang="en-US" sz="1600" dirty="0">
                <a:latin typeface="+mn-ea"/>
                <a:ea typeface="+mn-ea"/>
              </a:rPr>
              <a:t>（２）自治体の束</a:t>
            </a:r>
            <a:endParaRPr lang="ja-JP" altLang="en-US" sz="1600" dirty="0"/>
          </a:p>
        </p:txBody>
      </p:sp>
      <p:sp>
        <p:nvSpPr>
          <p:cNvPr id="10" name="テキスト ボックス 9">
            <a:extLst>
              <a:ext uri="{FF2B5EF4-FFF2-40B4-BE49-F238E27FC236}">
                <a16:creationId xmlns:a16="http://schemas.microsoft.com/office/drawing/2014/main" id="{05886EFB-14AF-7F43-8B7D-13CC33DE0F9F}"/>
              </a:ext>
            </a:extLst>
          </p:cNvPr>
          <p:cNvSpPr txBox="1"/>
          <p:nvPr/>
        </p:nvSpPr>
        <p:spPr>
          <a:xfrm>
            <a:off x="4644365" y="4729597"/>
            <a:ext cx="4320000" cy="1925930"/>
          </a:xfrm>
          <a:prstGeom prst="rect">
            <a:avLst/>
          </a:prstGeom>
          <a:noFill/>
          <a:ln w="19050">
            <a:solidFill>
              <a:schemeClr val="tx1">
                <a:lumMod val="65000"/>
                <a:lumOff val="35000"/>
              </a:schemeClr>
            </a:solidFill>
          </a:ln>
        </p:spPr>
        <p:txBody>
          <a:bodyPr wrap="square" rtlCol="0" anchor="t">
            <a:noAutofit/>
          </a:bodyPr>
          <a:lstStyle/>
          <a:p>
            <a:pPr algn="just"/>
            <a:r>
              <a:rPr kumimoji="1" lang="ja-JP" altLang="en-US" sz="1600" dirty="0">
                <a:latin typeface="+mn-ea"/>
                <a:ea typeface="+mn-ea"/>
              </a:rPr>
              <a:t>（３）技術者連携、データ連携</a:t>
            </a:r>
            <a:endParaRPr lang="ja-JP" altLang="en-US" sz="1600" dirty="0"/>
          </a:p>
        </p:txBody>
      </p:sp>
      <p:sp>
        <p:nvSpPr>
          <p:cNvPr id="11" name="テキスト ボックス 10">
            <a:extLst>
              <a:ext uri="{FF2B5EF4-FFF2-40B4-BE49-F238E27FC236}">
                <a16:creationId xmlns:a16="http://schemas.microsoft.com/office/drawing/2014/main" id="{A13CE75B-9216-3D0D-451A-55D02925A988}"/>
              </a:ext>
            </a:extLst>
          </p:cNvPr>
          <p:cNvSpPr txBox="1"/>
          <p:nvPr/>
        </p:nvSpPr>
        <p:spPr>
          <a:xfrm>
            <a:off x="4644365" y="5013176"/>
            <a:ext cx="4320000" cy="1631216"/>
          </a:xfrm>
          <a:prstGeom prst="rect">
            <a:avLst/>
          </a:prstGeom>
          <a:noFill/>
        </p:spPr>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①技術者連携の具体メニュー</a:t>
            </a:r>
            <a:endParaRPr kumimoji="1" lang="en-US" altLang="ja-JP" sz="1000" b="0" i="0" u="none" strike="noStrike" kern="1200" cap="none" spc="0" normalizeH="0" baseline="0" noProof="0" dirty="0">
              <a:ln>
                <a:noFill/>
              </a:ln>
              <a:effectLst/>
              <a:uLnTx/>
              <a:uFillTx/>
              <a:latin typeface="ＭＳ Ｐゴシック"/>
              <a:ea typeface="ＭＳ Ｐゴシック"/>
              <a:cs typeface="+mn-cs"/>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dirty="0">
                <a:ln>
                  <a:noFill/>
                </a:ln>
                <a:effectLst/>
                <a:uLnTx/>
                <a:uFillTx/>
                <a:latin typeface="ＭＳ Ｐゴシック"/>
                <a:ea typeface="ＭＳ Ｐゴシック"/>
                <a:cs typeface="+mn-cs"/>
              </a:rPr>
              <a:t>⇒　</a:t>
            </a:r>
            <a:r>
              <a:rPr kumimoji="1" lang="zh-TW" altLang="en-US" sz="1000" b="0" i="0" u="none" strike="noStrike" kern="1200" cap="none" spc="0" normalizeH="0" baseline="0" noProof="0" dirty="0">
                <a:ln>
                  <a:noFill/>
                </a:ln>
                <a:effectLst/>
                <a:uLnTx/>
                <a:uFillTx/>
                <a:latin typeface="ＭＳ Ｐゴシック"/>
                <a:ea typeface="ＭＳ Ｐゴシック"/>
                <a:cs typeface="+mn-cs"/>
              </a:rPr>
              <a:t>橋梁</a:t>
            </a:r>
            <a:r>
              <a:rPr kumimoji="1" lang="ja-JP" altLang="en-US" sz="1000" b="0" i="0" u="none" strike="noStrike" kern="1200" cap="none" spc="0" normalizeH="0" baseline="0" noProof="0" dirty="0">
                <a:ln>
                  <a:noFill/>
                </a:ln>
                <a:effectLst/>
                <a:uLnTx/>
                <a:uFillTx/>
                <a:latin typeface="ＭＳ Ｐゴシック"/>
                <a:ea typeface="ＭＳ Ｐゴシック"/>
                <a:cs typeface="+mn-cs"/>
              </a:rPr>
              <a:t>（鋼橋・コンクリート橋）</a:t>
            </a:r>
            <a:r>
              <a:rPr kumimoji="1" lang="zh-TW" altLang="en-US" sz="1000" b="0" i="0" u="none" strike="noStrike" kern="1200" cap="none" spc="0" normalizeH="0" baseline="0" noProof="0" dirty="0">
                <a:ln>
                  <a:noFill/>
                </a:ln>
                <a:effectLst/>
                <a:uLnTx/>
                <a:uFillTx/>
                <a:latin typeface="ＭＳ Ｐゴシック"/>
                <a:ea typeface="ＭＳ Ｐゴシック"/>
                <a:cs typeface="+mn-cs"/>
              </a:rPr>
              <a:t>補修</a:t>
            </a:r>
            <a:r>
              <a:rPr kumimoji="1" lang="ja-JP" altLang="en-US" sz="1000" b="0" i="0" u="none" strike="noStrike" kern="1200" cap="none" spc="0" normalizeH="0" baseline="0" noProof="0" dirty="0">
                <a:ln>
                  <a:noFill/>
                </a:ln>
                <a:effectLst/>
                <a:uLnTx/>
                <a:uFillTx/>
                <a:latin typeface="ＭＳ Ｐゴシック"/>
                <a:ea typeface="ＭＳ Ｐゴシック"/>
                <a:cs typeface="+mn-cs"/>
              </a:rPr>
              <a:t>補強の基本・積算研修を開催。</a:t>
            </a:r>
            <a:endParaRPr kumimoji="1" lang="en-US" altLang="ja-JP" sz="1000" b="0" i="0" u="none" strike="noStrike" kern="1200" cap="none" spc="0" normalizeH="0" baseline="0" noProof="0" dirty="0">
              <a:ln>
                <a:noFill/>
              </a:ln>
              <a:effectLst/>
              <a:uLnTx/>
              <a:uFillTx/>
              <a:latin typeface="ＭＳ Ｐゴシック"/>
              <a:ea typeface="ＭＳ Ｐゴシック"/>
              <a:cs typeface="+mn-cs"/>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lang="ja-JP" altLang="en-US" sz="1000" dirty="0">
                <a:latin typeface="ＭＳ Ｐゴシック"/>
                <a:ea typeface="ＭＳ Ｐゴシック"/>
              </a:rPr>
              <a:t>⇒　</a:t>
            </a:r>
            <a:r>
              <a:rPr kumimoji="1" lang="ja-JP" altLang="en-US" sz="1000" b="0" i="0" u="none" strike="noStrike" kern="1200" cap="none" spc="0" normalizeH="0" baseline="0" noProof="0" dirty="0">
                <a:ln>
                  <a:noFill/>
                </a:ln>
                <a:effectLst/>
                <a:uLnTx/>
                <a:uFillTx/>
                <a:latin typeface="ＭＳ Ｐゴシック"/>
                <a:ea typeface="ＭＳ Ｐゴシック"/>
                <a:cs typeface="+mn-cs"/>
              </a:rPr>
              <a:t>市町村向け各種点検マニュアル（案）作成。</a:t>
            </a:r>
            <a:endParaRPr kumimoji="1" lang="en-US" altLang="ja-JP" sz="1000" b="0" i="0" u="none" strike="noStrike" kern="1200" cap="none" spc="0" normalizeH="0" baseline="0" noProof="0" dirty="0">
              <a:ln>
                <a:noFill/>
              </a:ln>
              <a:effectLst/>
              <a:uLnTx/>
              <a:uFillTx/>
              <a:latin typeface="ＭＳ Ｐゴシック"/>
              <a:ea typeface="ＭＳ Ｐゴシック"/>
              <a:cs typeface="+mn-cs"/>
            </a:endParaRPr>
          </a:p>
          <a:p>
            <a:pPr lvl="0" algn="just">
              <a:defRPr/>
            </a:pPr>
            <a:r>
              <a:rPr lang="ja-JP" altLang="en-US" sz="1000" dirty="0">
                <a:latin typeface="ＭＳ Ｐゴシック"/>
                <a:ea typeface="ＭＳ Ｐゴシック"/>
              </a:rPr>
              <a:t>⇒　情報共有サイボウズを活用した道路施設の維持管理に関する情報提供。</a:t>
            </a:r>
            <a:endParaRPr lang="en-US" altLang="ja-JP" sz="1000" dirty="0">
              <a:latin typeface="ＭＳ Ｐゴシック"/>
              <a:ea typeface="ＭＳ Ｐゴシック"/>
            </a:endParaRPr>
          </a:p>
          <a:p>
            <a:pPr marR="0" lvl="0" algn="just" defTabSz="914400" rtl="0" eaLnBrk="1" fontAlgn="base" latinLnBrk="0" hangingPunct="1">
              <a:lnSpc>
                <a:spcPct val="100000"/>
              </a:lnSpc>
              <a:spcBef>
                <a:spcPct val="0"/>
              </a:spcBef>
              <a:spcAft>
                <a:spcPct val="0"/>
              </a:spcAft>
              <a:buClrTx/>
              <a:buSzTx/>
              <a:tabLst/>
              <a:defRPr/>
            </a:pPr>
            <a:r>
              <a:rPr kumimoji="1" lang="ja-JP" altLang="en-US" sz="1000" b="0" i="0" u="none" strike="noStrike" kern="1200" cap="none" spc="0" normalizeH="0" baseline="0" noProof="0" dirty="0">
                <a:ln>
                  <a:noFill/>
                </a:ln>
                <a:effectLst/>
                <a:uLnTx/>
                <a:uFillTx/>
                <a:latin typeface="ＭＳ Ｐゴシック"/>
                <a:ea typeface="ＭＳ Ｐゴシック"/>
                <a:cs typeface="+mn-cs"/>
              </a:rPr>
              <a:t>②データ連携の具体メニュー</a:t>
            </a:r>
            <a:endParaRPr kumimoji="1" lang="en-US" altLang="ja-JP" sz="1000" b="0" i="0" u="none" strike="noStrike" kern="1200" cap="none" spc="0" normalizeH="0" baseline="0" noProof="0" dirty="0">
              <a:ln>
                <a:noFill/>
              </a:ln>
              <a:effectLst/>
              <a:uLnTx/>
              <a:uFillTx/>
              <a:latin typeface="ＭＳ Ｐゴシック"/>
              <a:ea typeface="ＭＳ Ｐゴシック"/>
              <a:cs typeface="+mn-cs"/>
            </a:endParaRPr>
          </a:p>
          <a:p>
            <a:pPr marR="0" lvl="0" algn="just" defTabSz="914400" rtl="0" eaLnBrk="1" fontAlgn="base" latinLnBrk="0" hangingPunct="1">
              <a:lnSpc>
                <a:spcPct val="100000"/>
              </a:lnSpc>
              <a:spcBef>
                <a:spcPct val="0"/>
              </a:spcBef>
              <a:spcAft>
                <a:spcPct val="0"/>
              </a:spcAft>
              <a:buClrTx/>
              <a:buSzTx/>
              <a:tabLst/>
              <a:defRPr/>
            </a:pPr>
            <a:r>
              <a:rPr lang="ja-JP" altLang="en-US" sz="1000" dirty="0">
                <a:latin typeface="ＭＳ Ｐゴシック"/>
                <a:ea typeface="ＭＳ Ｐゴシック"/>
              </a:rPr>
              <a:t>⇒　橋梁の諸元や点検結果、補修履歴などのデータを記録・保存する「</a:t>
            </a:r>
            <a:r>
              <a:rPr lang="en-US" altLang="ja-JP" sz="1000" dirty="0">
                <a:latin typeface="ＭＳ Ｐゴシック"/>
                <a:ea typeface="ＭＳ Ｐゴシック"/>
              </a:rPr>
              <a:t>HOCTEC</a:t>
            </a:r>
            <a:r>
              <a:rPr lang="ja-JP" altLang="en-US" sz="1000" dirty="0">
                <a:latin typeface="ＭＳ Ｐゴシック"/>
                <a:ea typeface="ＭＳ Ｐゴシック"/>
              </a:rPr>
              <a:t>北海道市町村橋梁管理システム」を無償で提供。</a:t>
            </a:r>
            <a:endParaRPr lang="en-US" altLang="ja-JP" sz="1000" dirty="0">
              <a:latin typeface="ＭＳ Ｐゴシック"/>
              <a:ea typeface="ＭＳ Ｐゴシック"/>
            </a:endParaRPr>
          </a:p>
          <a:p>
            <a:pPr marR="0" lvl="0" algn="just" defTabSz="914400" rtl="0" eaLnBrk="1" fontAlgn="base" latinLnBrk="0" hangingPunct="1">
              <a:lnSpc>
                <a:spcPct val="100000"/>
              </a:lnSpc>
              <a:spcBef>
                <a:spcPct val="0"/>
              </a:spcBef>
              <a:spcAft>
                <a:spcPct val="0"/>
              </a:spcAft>
              <a:buClrTx/>
              <a:buSzTx/>
              <a:tabLst/>
              <a:defRPr/>
            </a:pPr>
            <a:r>
              <a:rPr lang="ja-JP" altLang="en-US" sz="1000" dirty="0">
                <a:latin typeface="ＭＳ Ｐゴシック"/>
                <a:ea typeface="ＭＳ Ｐゴシック"/>
              </a:rPr>
              <a:t>⇒　将来の劣化予測及び補修費用の計算を行い、橋梁長寿命化修繕計画の基礎資料を作成する</a:t>
            </a:r>
            <a:r>
              <a:rPr lang="ja-JP" altLang="en-US" sz="1000" dirty="0">
                <a:solidFill>
                  <a:prstClr val="black"/>
                </a:solidFill>
                <a:latin typeface="ＭＳ Ｐゴシック"/>
                <a:ea typeface="ＭＳ Ｐゴシック"/>
              </a:rPr>
              <a:t>「橋梁マネジメントシステム（</a:t>
            </a:r>
            <a:r>
              <a:rPr lang="en-US" altLang="ja-JP" sz="1000" dirty="0">
                <a:solidFill>
                  <a:prstClr val="black"/>
                </a:solidFill>
                <a:latin typeface="ＭＳ Ｐゴシック"/>
                <a:ea typeface="ＭＳ Ｐゴシック"/>
              </a:rPr>
              <a:t>BMS</a:t>
            </a:r>
            <a:r>
              <a:rPr lang="ja-JP" altLang="en-US" sz="1000" dirty="0">
                <a:solidFill>
                  <a:prstClr val="black"/>
                </a:solidFill>
                <a:latin typeface="ＭＳ Ｐゴシック"/>
                <a:ea typeface="ＭＳ Ｐゴシック"/>
              </a:rPr>
              <a:t>）」を有償提供（システム使用料：</a:t>
            </a:r>
            <a:r>
              <a:rPr lang="en-US" altLang="ja-JP" sz="1000" dirty="0">
                <a:solidFill>
                  <a:prstClr val="black"/>
                </a:solidFill>
                <a:latin typeface="ＭＳ Ｐゴシック"/>
                <a:ea typeface="ＭＳ Ｐゴシック"/>
              </a:rPr>
              <a:t>1</a:t>
            </a:r>
            <a:r>
              <a:rPr lang="ja-JP" altLang="en-US" sz="1000" dirty="0">
                <a:solidFill>
                  <a:prstClr val="black"/>
                </a:solidFill>
                <a:latin typeface="ＭＳ Ｐゴシック"/>
                <a:ea typeface="ＭＳ Ｐゴシック"/>
              </a:rPr>
              <a:t>橋あたり</a:t>
            </a:r>
            <a:r>
              <a:rPr lang="en-US" altLang="ja-JP" sz="1000" dirty="0">
                <a:solidFill>
                  <a:prstClr val="black"/>
                </a:solidFill>
                <a:latin typeface="ＭＳ Ｐゴシック"/>
                <a:ea typeface="ＭＳ Ｐゴシック"/>
              </a:rPr>
              <a:t>5,000</a:t>
            </a:r>
            <a:r>
              <a:rPr lang="ja-JP" altLang="en-US" sz="1000" dirty="0">
                <a:solidFill>
                  <a:prstClr val="black"/>
                </a:solidFill>
                <a:latin typeface="ＭＳ Ｐゴシック"/>
                <a:ea typeface="ＭＳ Ｐゴシック"/>
              </a:rPr>
              <a:t>円（税別））。</a:t>
            </a:r>
            <a:endParaRPr lang="en-US" altLang="ja-JP" sz="1000" dirty="0">
              <a:solidFill>
                <a:prstClr val="black"/>
              </a:solidFill>
              <a:latin typeface="ＭＳ Ｐゴシック"/>
              <a:ea typeface="ＭＳ Ｐゴシック"/>
            </a:endParaRPr>
          </a:p>
        </p:txBody>
      </p:sp>
      <p:sp>
        <p:nvSpPr>
          <p:cNvPr id="12" name="テキスト ボックス 11">
            <a:extLst>
              <a:ext uri="{FF2B5EF4-FFF2-40B4-BE49-F238E27FC236}">
                <a16:creationId xmlns:a16="http://schemas.microsoft.com/office/drawing/2014/main" id="{6CD3290F-72D9-F322-D59A-0FE05DDD691B}"/>
              </a:ext>
            </a:extLst>
          </p:cNvPr>
          <p:cNvSpPr txBox="1"/>
          <p:nvPr/>
        </p:nvSpPr>
        <p:spPr>
          <a:xfrm>
            <a:off x="4643064" y="4216394"/>
            <a:ext cx="4320944" cy="430887"/>
          </a:xfrm>
          <a:prstGeom prst="rect">
            <a:avLst/>
          </a:prstGeom>
          <a:noFill/>
        </p:spPr>
        <p:txBody>
          <a:bodyPr wrap="square">
            <a:spAutoFit/>
          </a:bodyPr>
          <a:lstStyle/>
          <a:p>
            <a:pPr marL="171450" marR="0" lvl="0" indent="-171450" algn="just" defTabSz="914400" rtl="0" eaLnBrk="1" fontAlgn="base" latinLnBrk="0" hangingPunct="1">
              <a:lnSpc>
                <a:spcPct val="100000"/>
              </a:lnSpc>
              <a:spcBef>
                <a:spcPct val="0"/>
              </a:spcBef>
              <a:spcAft>
                <a:spcPct val="0"/>
              </a:spcAft>
              <a:buClrTx/>
              <a:buSzTx/>
              <a:buFont typeface="Wingdings" panose="05000000000000000000" pitchFamily="2" charset="2"/>
              <a:buChar char="p"/>
              <a:tabLst/>
              <a:defRPr/>
            </a:pPr>
            <a:r>
              <a:rPr kumimoji="1" lang="ja-JP" altLang="en-US" sz="1100" b="0" i="0" u="none" strike="noStrike" kern="1200" cap="none" spc="0" normalizeH="0" baseline="0" noProof="0" dirty="0">
                <a:ln>
                  <a:noFill/>
                </a:ln>
                <a:solidFill>
                  <a:prstClr val="black"/>
                </a:solidFill>
                <a:effectLst/>
                <a:uLnTx/>
                <a:uFillTx/>
                <a:latin typeface="ＭＳ Ｐゴシック"/>
                <a:ea typeface="ＭＳ Ｐゴシック"/>
                <a:cs typeface="+mn-cs"/>
              </a:rPr>
              <a:t>地方自治法上の共同処理制度の適用：　有　・　無</a:t>
            </a:r>
          </a:p>
          <a:p>
            <a:pPr marL="171450" marR="0" lvl="0" indent="-171450" algn="just" defTabSz="914400" rtl="0" eaLnBrk="1" fontAlgn="base" latinLnBrk="0" hangingPunct="1">
              <a:lnSpc>
                <a:spcPct val="100000"/>
              </a:lnSpc>
              <a:spcBef>
                <a:spcPct val="0"/>
              </a:spcBef>
              <a:spcAft>
                <a:spcPct val="0"/>
              </a:spcAft>
              <a:buClrTx/>
              <a:buSzTx/>
              <a:buFont typeface="Wingdings" panose="05000000000000000000" pitchFamily="2" charset="2"/>
              <a:buChar char="p"/>
              <a:tabLst/>
              <a:defRPr/>
            </a:pPr>
            <a:r>
              <a:rPr lang="ja-JP" altLang="en-US" sz="1100" dirty="0">
                <a:solidFill>
                  <a:prstClr val="black"/>
                </a:solidFill>
                <a:latin typeface="ＭＳ Ｐゴシック"/>
                <a:ea typeface="ＭＳ Ｐゴシック"/>
              </a:rPr>
              <a:t>連携協力道路制度の活用：　有　・　無</a:t>
            </a:r>
            <a:endParaRPr lang="en-US" altLang="ja-JP" sz="1100" dirty="0">
              <a:solidFill>
                <a:prstClr val="black"/>
              </a:solidFill>
              <a:latin typeface="ＭＳ Ｐゴシック"/>
              <a:ea typeface="ＭＳ Ｐゴシック"/>
            </a:endParaRPr>
          </a:p>
        </p:txBody>
      </p:sp>
      <p:sp>
        <p:nvSpPr>
          <p:cNvPr id="13" name="テキスト ボックス 12">
            <a:extLst>
              <a:ext uri="{FF2B5EF4-FFF2-40B4-BE49-F238E27FC236}">
                <a16:creationId xmlns:a16="http://schemas.microsoft.com/office/drawing/2014/main" id="{E0F3D630-74D4-9EAE-B339-291A6590B33F}"/>
              </a:ext>
            </a:extLst>
          </p:cNvPr>
          <p:cNvSpPr txBox="1"/>
          <p:nvPr/>
        </p:nvSpPr>
        <p:spPr>
          <a:xfrm>
            <a:off x="179992" y="910157"/>
            <a:ext cx="8784016" cy="475082"/>
          </a:xfrm>
          <a:prstGeom prst="rect">
            <a:avLst/>
          </a:prstGeom>
          <a:noFill/>
          <a:ln w="19050">
            <a:solidFill>
              <a:schemeClr val="tx1">
                <a:lumMod val="65000"/>
                <a:lumOff val="35000"/>
              </a:schemeClr>
            </a:solidFill>
          </a:ln>
        </p:spPr>
        <p:txBody>
          <a:bodyPr wrap="square" rtlCol="0" anchor="ctr">
            <a:noAutofit/>
          </a:bodyPr>
          <a:lstStyle/>
          <a:p>
            <a:pPr algn="just"/>
            <a:r>
              <a:rPr kumimoji="1" lang="ja-JP" altLang="en-US" sz="1400" dirty="0">
                <a:latin typeface="+mn-ea"/>
                <a:ea typeface="+mn-ea"/>
              </a:rPr>
              <a:t>「インフラの維持管理に必要な技術職員の不足や技術的な経験不足等の課題に対し、地域一括発注により技術職員の負担軽減や技術的な知見の補完、品質確保、維持管理業務の効率化を実施」</a:t>
            </a:r>
            <a:endParaRPr kumimoji="1" lang="en-US" altLang="ja-JP" sz="1400" dirty="0">
              <a:latin typeface="+mn-ea"/>
              <a:ea typeface="+mn-ea"/>
            </a:endParaRPr>
          </a:p>
        </p:txBody>
      </p:sp>
      <p:sp>
        <p:nvSpPr>
          <p:cNvPr id="15" name="四角形: 角を丸くする 14">
            <a:extLst>
              <a:ext uri="{FF2B5EF4-FFF2-40B4-BE49-F238E27FC236}">
                <a16:creationId xmlns:a16="http://schemas.microsoft.com/office/drawing/2014/main" id="{9EEAD763-E658-9D2B-458C-29097EC55FB5}"/>
              </a:ext>
            </a:extLst>
          </p:cNvPr>
          <p:cNvSpPr/>
          <p:nvPr/>
        </p:nvSpPr>
        <p:spPr>
          <a:xfrm>
            <a:off x="5698118" y="3727986"/>
            <a:ext cx="561785" cy="227504"/>
          </a:xfrm>
          <a:prstGeom prst="roundRect">
            <a:avLst/>
          </a:prstGeom>
          <a:solidFill>
            <a:srgbClr val="0070C0"/>
          </a:solidFill>
          <a:ln w="25400" cap="flat" cmpd="sng" algn="ctr">
            <a:no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prstClr val="white"/>
                </a:solidFill>
                <a:effectLst/>
                <a:uLnTx/>
                <a:uFillTx/>
                <a:latin typeface="Arial"/>
                <a:ea typeface="ＭＳ Ｐゴシック"/>
              </a:rPr>
              <a:t>市町村</a:t>
            </a:r>
          </a:p>
        </p:txBody>
      </p:sp>
      <p:sp>
        <p:nvSpPr>
          <p:cNvPr id="16" name="四角形: 角を丸くする 15">
            <a:extLst>
              <a:ext uri="{FF2B5EF4-FFF2-40B4-BE49-F238E27FC236}">
                <a16:creationId xmlns:a16="http://schemas.microsoft.com/office/drawing/2014/main" id="{2E480CD6-FD1E-465B-AEB6-4D7C3E15263B}"/>
              </a:ext>
            </a:extLst>
          </p:cNvPr>
          <p:cNvSpPr/>
          <p:nvPr/>
        </p:nvSpPr>
        <p:spPr>
          <a:xfrm>
            <a:off x="7554436" y="3049577"/>
            <a:ext cx="617964" cy="227504"/>
          </a:xfrm>
          <a:prstGeom prst="roundRect">
            <a:avLst/>
          </a:prstGeom>
          <a:solidFill>
            <a:srgbClr val="C0504D"/>
          </a:solidFill>
          <a:ln w="25400" cap="flat" cmpd="sng" algn="ctr">
            <a:no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prstClr val="white"/>
                </a:solidFill>
                <a:effectLst/>
                <a:uLnTx/>
                <a:uFillTx/>
                <a:latin typeface="Arial"/>
                <a:ea typeface="ＭＳ Ｐゴシック"/>
              </a:rPr>
              <a:t>事業者</a:t>
            </a:r>
          </a:p>
        </p:txBody>
      </p:sp>
      <p:cxnSp>
        <p:nvCxnSpPr>
          <p:cNvPr id="17" name="直線矢印コネクタ 16">
            <a:extLst>
              <a:ext uri="{FF2B5EF4-FFF2-40B4-BE49-F238E27FC236}">
                <a16:creationId xmlns:a16="http://schemas.microsoft.com/office/drawing/2014/main" id="{C5A8ED10-C3F1-848C-1BFE-EEF351EDE476}"/>
              </a:ext>
            </a:extLst>
          </p:cNvPr>
          <p:cNvCxnSpPr>
            <a:cxnSpLocks/>
            <a:stCxn id="18" idx="3"/>
          </p:cNvCxnSpPr>
          <p:nvPr/>
        </p:nvCxnSpPr>
        <p:spPr>
          <a:xfrm flipV="1">
            <a:off x="6774668" y="3152733"/>
            <a:ext cx="779768" cy="1"/>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tailEnd type="triangle"/>
          </a:ln>
          <a:effectLst/>
        </p:spPr>
      </p:cxnSp>
      <p:sp>
        <p:nvSpPr>
          <p:cNvPr id="18" name="四角形: 角を丸くする 17">
            <a:extLst>
              <a:ext uri="{FF2B5EF4-FFF2-40B4-BE49-F238E27FC236}">
                <a16:creationId xmlns:a16="http://schemas.microsoft.com/office/drawing/2014/main" id="{06444D8D-58AB-C218-E02F-A5D071B94702}"/>
              </a:ext>
            </a:extLst>
          </p:cNvPr>
          <p:cNvSpPr/>
          <p:nvPr/>
        </p:nvSpPr>
        <p:spPr>
          <a:xfrm>
            <a:off x="5269639" y="2945339"/>
            <a:ext cx="1505029" cy="414789"/>
          </a:xfrm>
          <a:prstGeom prst="roundRect">
            <a:avLst/>
          </a:prstGeom>
          <a:solidFill>
            <a:srgbClr val="92D050"/>
          </a:solidFill>
          <a:ln w="25400" cap="flat" cmpd="sng" algn="ctr">
            <a:solidFill>
              <a:srgbClr val="92D050"/>
            </a:solid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100" b="1" i="0" u="none" strike="noStrike" kern="0" cap="none" spc="0" normalizeH="0" baseline="0" noProof="0" dirty="0">
                <a:ln>
                  <a:noFill/>
                </a:ln>
                <a:solidFill>
                  <a:prstClr val="white"/>
                </a:solidFill>
                <a:effectLst/>
                <a:uLnTx/>
                <a:uFillTx/>
                <a:latin typeface="Arial"/>
                <a:ea typeface="ＭＳ Ｐゴシック"/>
              </a:rPr>
              <a:t>(</a:t>
            </a:r>
            <a:r>
              <a:rPr kumimoji="0" lang="ja-JP" altLang="en-US" sz="1100" b="1" kern="0" dirty="0">
                <a:solidFill>
                  <a:prstClr val="white"/>
                </a:solidFill>
                <a:latin typeface="Arial"/>
                <a:ea typeface="ＭＳ Ｐゴシック"/>
              </a:rPr>
              <a:t>一</a:t>
            </a:r>
            <a:r>
              <a:rPr kumimoji="0" lang="ja-JP" altLang="en-US" sz="1100" b="1" i="0" u="none" strike="noStrike" kern="0" cap="none" spc="0" normalizeH="0" baseline="0" noProof="0" dirty="0">
                <a:ln>
                  <a:noFill/>
                </a:ln>
                <a:solidFill>
                  <a:prstClr val="white"/>
                </a:solidFill>
                <a:effectLst/>
                <a:uLnTx/>
                <a:uFillTx/>
                <a:latin typeface="Arial"/>
                <a:ea typeface="ＭＳ Ｐゴシック"/>
              </a:rPr>
              <a:t>財</a:t>
            </a:r>
            <a:r>
              <a:rPr kumimoji="0" lang="en-US" altLang="ja-JP" sz="1100" b="1" i="0" u="none" strike="noStrike" kern="0" cap="none" spc="0" normalizeH="0" baseline="0" noProof="0" dirty="0">
                <a:ln>
                  <a:noFill/>
                </a:ln>
                <a:solidFill>
                  <a:prstClr val="white"/>
                </a:solidFill>
                <a:effectLst/>
                <a:uLnTx/>
                <a:uFillTx/>
                <a:latin typeface="Arial"/>
                <a:ea typeface="ＭＳ Ｐゴシック"/>
              </a:rPr>
              <a:t>)</a:t>
            </a:r>
            <a:r>
              <a:rPr kumimoji="0" lang="ja-JP" altLang="en-US" sz="1100" b="1" i="0" u="none" strike="noStrike" kern="0" cap="none" spc="0" normalizeH="0" baseline="0" noProof="0" dirty="0">
                <a:ln>
                  <a:noFill/>
                </a:ln>
                <a:solidFill>
                  <a:prstClr val="white"/>
                </a:solidFill>
                <a:effectLst/>
                <a:uLnTx/>
                <a:uFillTx/>
                <a:latin typeface="Arial"/>
                <a:ea typeface="ＭＳ Ｐゴシック"/>
              </a:rPr>
              <a:t>北海道</a:t>
            </a:r>
            <a:endParaRPr kumimoji="0" lang="en-US" altLang="ja-JP" sz="1100" b="1" i="0" u="none" strike="noStrike" kern="0" cap="none" spc="0" normalizeH="0" baseline="0" noProof="0" dirty="0">
              <a:ln>
                <a:noFill/>
              </a:ln>
              <a:solidFill>
                <a:prstClr val="white"/>
              </a:solidFill>
              <a:effectLst/>
              <a:uLnTx/>
              <a:uFillTx/>
              <a:latin typeface="Arial"/>
              <a:ea typeface="ＭＳ Ｐゴシック"/>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kern="0" dirty="0">
                <a:solidFill>
                  <a:prstClr val="white"/>
                </a:solidFill>
                <a:latin typeface="Arial"/>
                <a:ea typeface="ＭＳ Ｐゴシック"/>
              </a:rPr>
              <a:t>建設技術センター</a:t>
            </a:r>
            <a:endParaRPr kumimoji="0" lang="en-US" altLang="ja-JP" sz="1100" b="1" i="0" u="none" strike="noStrike" kern="0" cap="none" spc="0" normalizeH="0" baseline="0" noProof="0" dirty="0">
              <a:ln>
                <a:noFill/>
              </a:ln>
              <a:solidFill>
                <a:prstClr val="white"/>
              </a:solidFill>
              <a:effectLst/>
              <a:uLnTx/>
              <a:uFillTx/>
              <a:latin typeface="Arial"/>
              <a:ea typeface="ＭＳ Ｐゴシック"/>
            </a:endParaRPr>
          </a:p>
        </p:txBody>
      </p:sp>
      <p:cxnSp>
        <p:nvCxnSpPr>
          <p:cNvPr id="20" name="直線矢印コネクタ 19">
            <a:extLst>
              <a:ext uri="{FF2B5EF4-FFF2-40B4-BE49-F238E27FC236}">
                <a16:creationId xmlns:a16="http://schemas.microsoft.com/office/drawing/2014/main" id="{42599A21-DDE2-2491-B7B5-2D29B27CD045}"/>
              </a:ext>
            </a:extLst>
          </p:cNvPr>
          <p:cNvCxnSpPr>
            <a:cxnSpLocks/>
          </p:cNvCxnSpPr>
          <p:nvPr/>
        </p:nvCxnSpPr>
        <p:spPr>
          <a:xfrm flipV="1">
            <a:off x="5837616" y="3367986"/>
            <a:ext cx="0" cy="345721"/>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headEnd type="none"/>
            <a:tailEnd type="triangle"/>
          </a:ln>
          <a:effectLst/>
        </p:spPr>
      </p:cxnSp>
      <p:sp>
        <p:nvSpPr>
          <p:cNvPr id="22" name="テキスト ボックス 21">
            <a:extLst>
              <a:ext uri="{FF2B5EF4-FFF2-40B4-BE49-F238E27FC236}">
                <a16:creationId xmlns:a16="http://schemas.microsoft.com/office/drawing/2014/main" id="{63780DF8-E5A4-533B-7BE7-9C6D36ED611D}"/>
              </a:ext>
            </a:extLst>
          </p:cNvPr>
          <p:cNvSpPr txBox="1"/>
          <p:nvPr/>
        </p:nvSpPr>
        <p:spPr>
          <a:xfrm>
            <a:off x="5194062" y="2719143"/>
            <a:ext cx="1656184" cy="215444"/>
          </a:xfrm>
          <a:prstGeom prst="rect">
            <a:avLst/>
          </a:prstGeom>
          <a:noFill/>
        </p:spPr>
        <p:txBody>
          <a:bodyPr wrap="square">
            <a:spAutoFit/>
          </a:bodyPr>
          <a:lstStyle/>
          <a:p>
            <a:pPr marR="0" lvl="0" algn="ctr" defTabSz="914400" rtl="0" eaLnBrk="1" fontAlgn="base" latinLnBrk="0" hangingPunct="1">
              <a:lnSpc>
                <a:spcPct val="100000"/>
              </a:lnSpc>
              <a:spcBef>
                <a:spcPct val="0"/>
              </a:spcBef>
              <a:spcAft>
                <a:spcPct val="0"/>
              </a:spcAft>
              <a:buClrTx/>
              <a:buSzTx/>
              <a:tabLst/>
              <a:defRPr/>
            </a:pPr>
            <a:r>
              <a:rPr lang="ja-JP" altLang="en-US" sz="800" b="1" dirty="0">
                <a:solidFill>
                  <a:srgbClr val="92D050"/>
                </a:solidFill>
                <a:latin typeface="ＭＳ Ｐゴシック"/>
                <a:ea typeface="ＭＳ Ｐゴシック"/>
              </a:rPr>
              <a:t>北海道市町村支援連絡協議会</a:t>
            </a:r>
            <a:r>
              <a:rPr lang="en-US" altLang="ja-JP" sz="800" b="1" dirty="0">
                <a:solidFill>
                  <a:srgbClr val="92D050"/>
                </a:solidFill>
                <a:latin typeface="ＭＳ Ｐゴシック"/>
                <a:ea typeface="ＭＳ Ｐゴシック"/>
              </a:rPr>
              <a:t>※</a:t>
            </a:r>
            <a:endParaRPr lang="ja-JP" altLang="en-US" sz="800" b="1" dirty="0">
              <a:solidFill>
                <a:srgbClr val="92D050"/>
              </a:solidFill>
              <a:latin typeface="ＭＳ Ｐゴシック"/>
              <a:ea typeface="ＭＳ Ｐゴシック"/>
            </a:endParaRPr>
          </a:p>
        </p:txBody>
      </p:sp>
      <p:sp>
        <p:nvSpPr>
          <p:cNvPr id="23" name="正方形/長方形 22">
            <a:extLst>
              <a:ext uri="{FF2B5EF4-FFF2-40B4-BE49-F238E27FC236}">
                <a16:creationId xmlns:a16="http://schemas.microsoft.com/office/drawing/2014/main" id="{4A8980EE-64E8-A218-488D-51DB8A14F4F8}"/>
              </a:ext>
            </a:extLst>
          </p:cNvPr>
          <p:cNvSpPr/>
          <p:nvPr/>
        </p:nvSpPr>
        <p:spPr>
          <a:xfrm>
            <a:off x="251520" y="5383424"/>
            <a:ext cx="4146779" cy="674018"/>
          </a:xfrm>
          <a:prstGeom prst="rect">
            <a:avLst/>
          </a:prstGeom>
          <a:solidFill>
            <a:sysClr val="window" lastClr="FFFFFF"/>
          </a:solidFill>
          <a:ln w="3175" cap="flat" cmpd="sng" algn="ctr">
            <a:noFill/>
            <a:prstDash val="solid"/>
          </a:ln>
          <a:effectLst/>
        </p:spPr>
        <p:txBody>
          <a:bodyPr lIns="36000" tIns="0" rIns="36000" bIns="0"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u="sng" kern="0" dirty="0">
                <a:solidFill>
                  <a:prstClr val="black"/>
                </a:solidFill>
                <a:latin typeface="+mn-ea"/>
                <a:ea typeface="+mn-ea"/>
              </a:rPr>
              <a:t>備考（自由記述）</a:t>
            </a:r>
            <a:endParaRPr kumimoji="0" lang="en-US" altLang="ja-JP" sz="800" b="0" i="0" u="sng" strike="noStrike" kern="0" cap="none" spc="0" normalizeH="0" baseline="0" noProof="0" dirty="0">
              <a:ln>
                <a:noFill/>
              </a:ln>
              <a:solidFill>
                <a:prstClr val="black"/>
              </a:solidFill>
              <a:effectLst/>
              <a:uLnTx/>
              <a:uFillTx/>
              <a:latin typeface="+mn-ea"/>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solidFill>
                <a:effectLst/>
                <a:uLnTx/>
                <a:uFillTx/>
                <a:latin typeface="+mn-ea"/>
                <a:ea typeface="+mn-ea"/>
                <a:cs typeface="+mn-cs"/>
              </a:rPr>
              <a:t>※1</a:t>
            </a:r>
            <a:r>
              <a:rPr kumimoji="0" lang="ja-JP" altLang="en-US" sz="800" b="0" i="0" u="none" strike="noStrike" kern="0" cap="none" spc="0" normalizeH="0" baseline="0" noProof="0" dirty="0">
                <a:ln>
                  <a:noFill/>
                </a:ln>
                <a:solidFill>
                  <a:prstClr val="black"/>
                </a:solidFill>
                <a:effectLst/>
                <a:uLnTx/>
                <a:uFillTx/>
                <a:latin typeface="+mn-ea"/>
                <a:ea typeface="+mn-ea"/>
                <a:cs typeface="+mn-cs"/>
              </a:rPr>
              <a:t>　</a:t>
            </a:r>
            <a:r>
              <a:rPr kumimoji="0" lang="en-US" altLang="ja-JP" sz="800" b="0" i="0" u="none" strike="noStrike" kern="0" cap="none" spc="0" normalizeH="0" baseline="0" noProof="0" dirty="0">
                <a:ln>
                  <a:noFill/>
                </a:ln>
                <a:solidFill>
                  <a:prstClr val="black"/>
                </a:solidFill>
                <a:effectLst/>
                <a:uLnTx/>
                <a:uFillTx/>
                <a:latin typeface="+mn-ea"/>
                <a:ea typeface="+mn-ea"/>
                <a:cs typeface="+mn-cs"/>
              </a:rPr>
              <a:t>R9</a:t>
            </a:r>
            <a:r>
              <a:rPr kumimoji="0" lang="ja-JP" altLang="en-US" sz="800" b="0" i="0" u="none" strike="noStrike" kern="0" cap="none" spc="0" normalizeH="0" baseline="0" noProof="0" dirty="0">
                <a:ln>
                  <a:noFill/>
                </a:ln>
                <a:solidFill>
                  <a:prstClr val="black"/>
                </a:solidFill>
                <a:effectLst/>
                <a:uLnTx/>
                <a:uFillTx/>
                <a:latin typeface="+mn-ea"/>
                <a:ea typeface="+mn-ea"/>
                <a:cs typeface="+mn-cs"/>
              </a:rPr>
              <a:t>年度 橋梁の計画策定・点検・設計</a:t>
            </a:r>
            <a:r>
              <a:rPr kumimoji="0" lang="ja-JP" altLang="en-US" sz="800" kern="0" dirty="0">
                <a:solidFill>
                  <a:prstClr val="black"/>
                </a:solidFill>
                <a:latin typeface="+mn-ea"/>
                <a:ea typeface="+mn-ea"/>
              </a:rPr>
              <a:t>実施</a:t>
            </a:r>
            <a:r>
              <a:rPr kumimoji="0" lang="ja-JP" altLang="en-US" sz="800" b="0" i="0" u="none" strike="noStrike" kern="0" cap="none" spc="0" normalizeH="0" baseline="0" noProof="0" dirty="0">
                <a:ln>
                  <a:noFill/>
                </a:ln>
                <a:solidFill>
                  <a:prstClr val="black"/>
                </a:solidFill>
                <a:effectLst/>
                <a:uLnTx/>
                <a:uFillTx/>
                <a:latin typeface="+mn-ea"/>
                <a:ea typeface="+mn-ea"/>
                <a:cs typeface="+mn-cs"/>
              </a:rPr>
              <a:t>に向け</a:t>
            </a:r>
            <a:r>
              <a:rPr kumimoji="0" lang="en-US" altLang="ja-JP" sz="800" b="0" i="0" u="none" strike="noStrike" kern="0" cap="none" spc="0" normalizeH="0" baseline="0" noProof="0" dirty="0">
                <a:ln>
                  <a:noFill/>
                </a:ln>
                <a:solidFill>
                  <a:prstClr val="black"/>
                </a:solidFill>
                <a:effectLst/>
                <a:uLnTx/>
                <a:uFillTx/>
                <a:latin typeface="+mn-ea"/>
                <a:ea typeface="+mn-ea"/>
                <a:cs typeface="+mn-cs"/>
              </a:rPr>
              <a:t>2</a:t>
            </a:r>
            <a:r>
              <a:rPr kumimoji="0" lang="ja-JP" altLang="en-US" sz="800" b="0" i="0" u="none" strike="noStrike" kern="0" cap="none" spc="0" normalizeH="0" baseline="0" noProof="0" dirty="0">
                <a:ln>
                  <a:noFill/>
                </a:ln>
                <a:solidFill>
                  <a:prstClr val="black"/>
                </a:solidFill>
                <a:effectLst/>
                <a:uLnTx/>
                <a:uFillTx/>
                <a:latin typeface="+mn-ea"/>
                <a:ea typeface="+mn-ea"/>
                <a:cs typeface="+mn-cs"/>
              </a:rPr>
              <a:t>町と協議中</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solidFill>
                <a:effectLst/>
                <a:uLnTx/>
                <a:uFillTx/>
                <a:latin typeface="+mn-ea"/>
                <a:ea typeface="+mn-ea"/>
                <a:cs typeface="+mn-cs"/>
              </a:rPr>
              <a:t>※2</a:t>
            </a:r>
            <a:r>
              <a:rPr kumimoji="0" lang="ja-JP" altLang="en-US" sz="800" b="0" i="0" u="none" strike="noStrike" kern="0" cap="none" spc="0" normalizeH="0" baseline="0" noProof="0" dirty="0">
                <a:ln>
                  <a:noFill/>
                </a:ln>
                <a:solidFill>
                  <a:prstClr val="black"/>
                </a:solidFill>
                <a:effectLst/>
                <a:uLnTx/>
                <a:uFillTx/>
                <a:latin typeface="+mn-ea"/>
                <a:ea typeface="+mn-ea"/>
                <a:cs typeface="+mn-cs"/>
              </a:rPr>
              <a:t>　市町村のニーズを把握するため、橋梁も含め市町村にアンケートを実施予定</a:t>
            </a:r>
            <a:endParaRPr kumimoji="0" lang="en-US" altLang="ja-JP" sz="800" b="0" i="0" u="none" strike="noStrike" kern="0" cap="none" spc="0" normalizeH="0" baseline="0" noProof="0" dirty="0">
              <a:ln>
                <a:noFill/>
              </a:ln>
              <a:solidFill>
                <a:prstClr val="black"/>
              </a:solidFill>
              <a:effectLst/>
              <a:uLnTx/>
              <a:uFillTx/>
              <a:latin typeface="+mn-ea"/>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kern="0" dirty="0">
                <a:solidFill>
                  <a:prstClr val="black"/>
                </a:solidFill>
                <a:latin typeface="+mn-ea"/>
                <a:ea typeface="+mn-ea"/>
              </a:rPr>
              <a:t>※3</a:t>
            </a:r>
            <a:r>
              <a:rPr kumimoji="0" lang="ja-JP" altLang="en-US" sz="800" kern="0" dirty="0">
                <a:solidFill>
                  <a:prstClr val="black"/>
                </a:solidFill>
                <a:latin typeface="+mn-ea"/>
                <a:ea typeface="+mn-ea"/>
              </a:rPr>
              <a:t>　</a:t>
            </a:r>
            <a:r>
              <a:rPr kumimoji="0" lang="ja-JP" altLang="en-US" sz="800" b="0" i="0" u="none" strike="noStrike" kern="0" cap="none" spc="0" normalizeH="0" baseline="0" noProof="0" dirty="0">
                <a:ln>
                  <a:noFill/>
                </a:ln>
                <a:solidFill>
                  <a:prstClr val="black"/>
                </a:solidFill>
                <a:effectLst/>
                <a:uLnTx/>
                <a:uFillTx/>
                <a:latin typeface="+mn-ea"/>
                <a:ea typeface="+mn-ea"/>
                <a:cs typeface="+mn-cs"/>
              </a:rPr>
              <a:t>技術センターによる発注者支援業務（積算・施工管理業務）の実績有り</a:t>
            </a:r>
            <a:endParaRPr kumimoji="0" lang="en-US" altLang="ja-JP" sz="800" b="0" i="0" u="none" strike="noStrike" kern="0" cap="none" spc="0" normalizeH="0" baseline="0" noProof="0" dirty="0">
              <a:ln>
                <a:noFill/>
              </a:ln>
              <a:solidFill>
                <a:prstClr val="black"/>
              </a:solidFill>
              <a:effectLst/>
              <a:uLnTx/>
              <a:uFillTx/>
              <a:latin typeface="+mn-ea"/>
              <a:ea typeface="+mn-ea"/>
              <a:cs typeface="+mn-cs"/>
            </a:endParaRPr>
          </a:p>
          <a:p>
            <a:pPr fontAlgn="auto">
              <a:spcBef>
                <a:spcPts val="0"/>
              </a:spcBef>
              <a:spcAft>
                <a:spcPts val="0"/>
              </a:spcAft>
              <a:defRPr/>
            </a:pPr>
            <a:r>
              <a:rPr kumimoji="0" lang="en-US" altLang="ja-JP" sz="800" kern="0" dirty="0">
                <a:solidFill>
                  <a:prstClr val="black"/>
                </a:solidFill>
                <a:latin typeface="+mn-ea"/>
                <a:ea typeface="+mn-ea"/>
              </a:rPr>
              <a:t>※4</a:t>
            </a:r>
            <a:r>
              <a:rPr kumimoji="0" lang="ja-JP" altLang="en-US" sz="800" kern="0" dirty="0">
                <a:solidFill>
                  <a:prstClr val="black"/>
                </a:solidFill>
                <a:latin typeface="+mn-ea"/>
                <a:ea typeface="+mn-ea"/>
              </a:rPr>
              <a:t>　</a:t>
            </a:r>
            <a:r>
              <a:rPr kumimoji="0" lang="ja-JP" altLang="en-US" sz="800" b="0" i="0" u="none" strike="noStrike" kern="0" cap="none" spc="0" normalizeH="0" baseline="0" noProof="0" dirty="0">
                <a:ln>
                  <a:noFill/>
                </a:ln>
                <a:solidFill>
                  <a:prstClr val="black"/>
                </a:solidFill>
                <a:effectLst/>
                <a:uLnTx/>
                <a:uFillTx/>
                <a:latin typeface="+mn-ea"/>
                <a:ea typeface="+mn-ea"/>
                <a:cs typeface="+mn-cs"/>
              </a:rPr>
              <a:t>技術センターによる発注者支援業務（施工管理業務）の実績有り</a:t>
            </a:r>
            <a:endParaRPr kumimoji="0" lang="en-US" altLang="ja-JP" sz="800" b="0" i="0" u="none" strike="noStrike" kern="0" cap="none" spc="0" normalizeH="0" baseline="0" noProof="0" dirty="0">
              <a:ln>
                <a:noFill/>
              </a:ln>
              <a:solidFill>
                <a:prstClr val="black"/>
              </a:solidFill>
              <a:effectLst/>
              <a:uLnTx/>
              <a:uFillTx/>
              <a:latin typeface="+mn-ea"/>
              <a:ea typeface="+mn-ea"/>
              <a:cs typeface="+mn-cs"/>
            </a:endParaRPr>
          </a:p>
        </p:txBody>
      </p:sp>
      <p:sp>
        <p:nvSpPr>
          <p:cNvPr id="24" name="テキスト ボックス 23">
            <a:extLst>
              <a:ext uri="{FF2B5EF4-FFF2-40B4-BE49-F238E27FC236}">
                <a16:creationId xmlns:a16="http://schemas.microsoft.com/office/drawing/2014/main" id="{E17242CC-6174-FC44-6F7E-C5C2AA4E2AA2}"/>
              </a:ext>
            </a:extLst>
          </p:cNvPr>
          <p:cNvSpPr txBox="1"/>
          <p:nvPr/>
        </p:nvSpPr>
        <p:spPr>
          <a:xfrm>
            <a:off x="5221382" y="3381706"/>
            <a:ext cx="604902" cy="338554"/>
          </a:xfrm>
          <a:prstGeom prst="rect">
            <a:avLst/>
          </a:prstGeom>
          <a:noFill/>
        </p:spPr>
        <p:txBody>
          <a:bodyPr wrap="square">
            <a:spAutoFit/>
          </a:bodyPr>
          <a:lstStyle/>
          <a:p>
            <a:r>
              <a:rPr lang="ja-JP" altLang="en-US" sz="800" dirty="0"/>
              <a:t>点検費＋</a:t>
            </a:r>
            <a:endParaRPr lang="en-US" altLang="ja-JP" sz="800" dirty="0"/>
          </a:p>
          <a:p>
            <a:r>
              <a:rPr lang="ja-JP" altLang="en-US" sz="800" dirty="0">
                <a:solidFill>
                  <a:prstClr val="black"/>
                </a:solidFill>
                <a:latin typeface="ＭＳ Ｐゴシック"/>
                <a:ea typeface="ＭＳ Ｐゴシック"/>
              </a:rPr>
              <a:t>監理費</a:t>
            </a:r>
            <a:endParaRPr lang="ja-JP" altLang="en-US" sz="400" dirty="0">
              <a:solidFill>
                <a:prstClr val="black"/>
              </a:solidFill>
              <a:latin typeface="ＭＳ Ｐゴシック"/>
              <a:ea typeface="ＭＳ Ｐゴシック"/>
            </a:endParaRPr>
          </a:p>
        </p:txBody>
      </p:sp>
      <p:sp>
        <p:nvSpPr>
          <p:cNvPr id="25" name="テキスト ボックス 24">
            <a:extLst>
              <a:ext uri="{FF2B5EF4-FFF2-40B4-BE49-F238E27FC236}">
                <a16:creationId xmlns:a16="http://schemas.microsoft.com/office/drawing/2014/main" id="{77F65438-541B-530E-5746-A39C403C46EE}"/>
              </a:ext>
            </a:extLst>
          </p:cNvPr>
          <p:cNvSpPr txBox="1"/>
          <p:nvPr/>
        </p:nvSpPr>
        <p:spPr>
          <a:xfrm>
            <a:off x="6186975" y="3432426"/>
            <a:ext cx="716477" cy="215444"/>
          </a:xfrm>
          <a:prstGeom prst="rect">
            <a:avLst/>
          </a:prstGeom>
          <a:noFill/>
        </p:spPr>
        <p:txBody>
          <a:bodyPr wrap="square">
            <a:spAutoFit/>
          </a:bodyPr>
          <a:lstStyle/>
          <a:p>
            <a:r>
              <a:rPr lang="ja-JP" altLang="en-US" sz="800" dirty="0"/>
              <a:t>年度協定</a:t>
            </a:r>
            <a:endParaRPr lang="ja-JP" altLang="en-US" sz="800" dirty="0">
              <a:latin typeface="ＭＳ Ｐゴシック"/>
              <a:ea typeface="ＭＳ Ｐゴシック"/>
            </a:endParaRPr>
          </a:p>
        </p:txBody>
      </p:sp>
      <p:sp>
        <p:nvSpPr>
          <p:cNvPr id="26" name="テキスト ボックス 25">
            <a:extLst>
              <a:ext uri="{FF2B5EF4-FFF2-40B4-BE49-F238E27FC236}">
                <a16:creationId xmlns:a16="http://schemas.microsoft.com/office/drawing/2014/main" id="{9154711C-D910-EEC1-1AC4-477D27B425A8}"/>
              </a:ext>
            </a:extLst>
          </p:cNvPr>
          <p:cNvSpPr txBox="1"/>
          <p:nvPr/>
        </p:nvSpPr>
        <p:spPr>
          <a:xfrm>
            <a:off x="6855570" y="2963788"/>
            <a:ext cx="617964" cy="215444"/>
          </a:xfrm>
          <a:prstGeom prst="rect">
            <a:avLst/>
          </a:prstGeom>
          <a:noFill/>
        </p:spPr>
        <p:txBody>
          <a:bodyPr wrap="square">
            <a:spAutoFit/>
          </a:bodyPr>
          <a:lstStyle/>
          <a:p>
            <a:r>
              <a:rPr lang="ja-JP" altLang="en-US" sz="800" dirty="0"/>
              <a:t>一括発注</a:t>
            </a:r>
            <a:endParaRPr lang="ja-JP" altLang="en-US" sz="800" dirty="0">
              <a:solidFill>
                <a:prstClr val="black"/>
              </a:solidFill>
              <a:latin typeface="ＭＳ Ｐゴシック"/>
              <a:ea typeface="ＭＳ Ｐゴシック"/>
            </a:endParaRPr>
          </a:p>
        </p:txBody>
      </p:sp>
      <p:sp>
        <p:nvSpPr>
          <p:cNvPr id="27" name="テキスト ボックス 26">
            <a:extLst>
              <a:ext uri="{FF2B5EF4-FFF2-40B4-BE49-F238E27FC236}">
                <a16:creationId xmlns:a16="http://schemas.microsoft.com/office/drawing/2014/main" id="{73469EEA-1BCB-4083-17B6-EE740BC498AB}"/>
              </a:ext>
            </a:extLst>
          </p:cNvPr>
          <p:cNvSpPr txBox="1"/>
          <p:nvPr/>
        </p:nvSpPr>
        <p:spPr>
          <a:xfrm>
            <a:off x="6931630" y="3539272"/>
            <a:ext cx="1872044" cy="630942"/>
          </a:xfrm>
          <a:prstGeom prst="rect">
            <a:avLst/>
          </a:prstGeom>
          <a:noFill/>
        </p:spPr>
        <p:txBody>
          <a:bodyPr wrap="square">
            <a:spAutoFit/>
          </a:bodyPr>
          <a:lstStyle/>
          <a:p>
            <a:r>
              <a:rPr lang="ja-JP" altLang="en-US" sz="700" dirty="0"/>
              <a:t>①技術センターと市町村は、年度毎に協定を　</a:t>
            </a:r>
            <a:endParaRPr lang="en-US" altLang="ja-JP" sz="700" dirty="0"/>
          </a:p>
          <a:p>
            <a:r>
              <a:rPr lang="ja-JP" altLang="en-US" sz="700" dirty="0"/>
              <a:t>　 締結。</a:t>
            </a:r>
            <a:endParaRPr lang="en-US" altLang="ja-JP" sz="700" dirty="0"/>
          </a:p>
          <a:p>
            <a:r>
              <a:rPr lang="ja-JP" altLang="en-US" sz="700" dirty="0"/>
              <a:t>②市町村は技術センターへ点検費と監理費</a:t>
            </a:r>
            <a:endParaRPr lang="en-US" altLang="ja-JP" sz="700" dirty="0"/>
          </a:p>
          <a:p>
            <a:r>
              <a:rPr lang="ja-JP" altLang="en-US" sz="700" dirty="0"/>
              <a:t>　 を負担。</a:t>
            </a:r>
          </a:p>
          <a:p>
            <a:r>
              <a:rPr lang="ja-JP" altLang="en-US" sz="700" dirty="0"/>
              <a:t>③技術センターは市町村橋梁を一括発注。</a:t>
            </a:r>
            <a:endParaRPr lang="ja-JP" altLang="en-US" sz="700" dirty="0">
              <a:solidFill>
                <a:prstClr val="black"/>
              </a:solidFill>
              <a:latin typeface="ＭＳ Ｐゴシック"/>
              <a:ea typeface="ＭＳ Ｐゴシック"/>
            </a:endParaRPr>
          </a:p>
        </p:txBody>
      </p:sp>
      <p:sp>
        <p:nvSpPr>
          <p:cNvPr id="28" name="楕円 27">
            <a:extLst>
              <a:ext uri="{FF2B5EF4-FFF2-40B4-BE49-F238E27FC236}">
                <a16:creationId xmlns:a16="http://schemas.microsoft.com/office/drawing/2014/main" id="{CF064EE0-B79B-1EAB-C992-CB6D5EBB0E18}"/>
              </a:ext>
            </a:extLst>
          </p:cNvPr>
          <p:cNvSpPr/>
          <p:nvPr/>
        </p:nvSpPr>
        <p:spPr>
          <a:xfrm>
            <a:off x="2018171" y="6254503"/>
            <a:ext cx="168611" cy="169525"/>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楕円 28">
            <a:extLst>
              <a:ext uri="{FF2B5EF4-FFF2-40B4-BE49-F238E27FC236}">
                <a16:creationId xmlns:a16="http://schemas.microsoft.com/office/drawing/2014/main" id="{B2910777-367C-5E20-EE04-A11D6E00E4C9}"/>
              </a:ext>
            </a:extLst>
          </p:cNvPr>
          <p:cNvSpPr/>
          <p:nvPr/>
        </p:nvSpPr>
        <p:spPr>
          <a:xfrm>
            <a:off x="6933565" y="4403005"/>
            <a:ext cx="257233" cy="225074"/>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楕円 29">
            <a:extLst>
              <a:ext uri="{FF2B5EF4-FFF2-40B4-BE49-F238E27FC236}">
                <a16:creationId xmlns:a16="http://schemas.microsoft.com/office/drawing/2014/main" id="{08F4FC63-6870-9C2D-004C-838791F843CB}"/>
              </a:ext>
            </a:extLst>
          </p:cNvPr>
          <p:cNvSpPr/>
          <p:nvPr/>
        </p:nvSpPr>
        <p:spPr>
          <a:xfrm>
            <a:off x="7628830" y="4239658"/>
            <a:ext cx="257233" cy="225074"/>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31" name="表 18">
            <a:extLst>
              <a:ext uri="{FF2B5EF4-FFF2-40B4-BE49-F238E27FC236}">
                <a16:creationId xmlns:a16="http://schemas.microsoft.com/office/drawing/2014/main" id="{73CCC20C-DDF9-D9BF-4AF8-8E1C392CE94E}"/>
              </a:ext>
            </a:extLst>
          </p:cNvPr>
          <p:cNvGraphicFramePr>
            <a:graphicFrameLocks noGrp="1"/>
          </p:cNvGraphicFramePr>
          <p:nvPr>
            <p:extLst>
              <p:ext uri="{D42A27DB-BD31-4B8C-83A1-F6EECF244321}">
                <p14:modId xmlns:p14="http://schemas.microsoft.com/office/powerpoint/2010/main" val="2491027051"/>
              </p:ext>
            </p:extLst>
          </p:nvPr>
        </p:nvGraphicFramePr>
        <p:xfrm>
          <a:off x="251520" y="2072497"/>
          <a:ext cx="4176000" cy="2610192"/>
        </p:xfrm>
        <a:graphic>
          <a:graphicData uri="http://schemas.openxmlformats.org/drawingml/2006/table">
            <a:tbl>
              <a:tblPr firstRow="1" bandRow="1"/>
              <a:tblGrid>
                <a:gridCol w="720000">
                  <a:extLst>
                    <a:ext uri="{9D8B030D-6E8A-4147-A177-3AD203B41FA5}">
                      <a16:colId xmlns:a16="http://schemas.microsoft.com/office/drawing/2014/main" val="172406178"/>
                    </a:ext>
                  </a:extLst>
                </a:gridCol>
                <a:gridCol w="576000">
                  <a:extLst>
                    <a:ext uri="{9D8B030D-6E8A-4147-A177-3AD203B41FA5}">
                      <a16:colId xmlns:a16="http://schemas.microsoft.com/office/drawing/2014/main" val="1055651075"/>
                    </a:ext>
                  </a:extLst>
                </a:gridCol>
                <a:gridCol w="576000">
                  <a:extLst>
                    <a:ext uri="{9D8B030D-6E8A-4147-A177-3AD203B41FA5}">
                      <a16:colId xmlns:a16="http://schemas.microsoft.com/office/drawing/2014/main" val="884838355"/>
                    </a:ext>
                  </a:extLst>
                </a:gridCol>
                <a:gridCol w="576000">
                  <a:extLst>
                    <a:ext uri="{9D8B030D-6E8A-4147-A177-3AD203B41FA5}">
                      <a16:colId xmlns:a16="http://schemas.microsoft.com/office/drawing/2014/main" val="2911517556"/>
                    </a:ext>
                  </a:extLst>
                </a:gridCol>
                <a:gridCol w="576000">
                  <a:extLst>
                    <a:ext uri="{9D8B030D-6E8A-4147-A177-3AD203B41FA5}">
                      <a16:colId xmlns:a16="http://schemas.microsoft.com/office/drawing/2014/main" val="4232164755"/>
                    </a:ext>
                  </a:extLst>
                </a:gridCol>
                <a:gridCol w="576000">
                  <a:extLst>
                    <a:ext uri="{9D8B030D-6E8A-4147-A177-3AD203B41FA5}">
                      <a16:colId xmlns:a16="http://schemas.microsoft.com/office/drawing/2014/main" val="2458884806"/>
                    </a:ext>
                  </a:extLst>
                </a:gridCol>
                <a:gridCol w="576000">
                  <a:extLst>
                    <a:ext uri="{9D8B030D-6E8A-4147-A177-3AD203B41FA5}">
                      <a16:colId xmlns:a16="http://schemas.microsoft.com/office/drawing/2014/main" val="1192198917"/>
                    </a:ext>
                  </a:extLst>
                </a:gridCol>
              </a:tblGrid>
              <a:tr h="168496">
                <a:tc rowSpan="2">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r"/>
                      <a:r>
                        <a:rPr kumimoji="1" lang="ja-JP" altLang="en-US" sz="700" dirty="0">
                          <a:solidFill>
                            <a:schemeClr val="tx1"/>
                          </a:solidFill>
                          <a:latin typeface="+mn-ea"/>
                          <a:ea typeface="+mn-ea"/>
                        </a:rPr>
                        <a:t>業務プロセス</a:t>
                      </a:r>
                      <a:endParaRPr kumimoji="1" lang="en-US" altLang="ja-JP" sz="700" dirty="0">
                        <a:solidFill>
                          <a:schemeClr val="tx1"/>
                        </a:solidFill>
                        <a:latin typeface="+mn-ea"/>
                        <a:ea typeface="+mn-ea"/>
                      </a:endParaRPr>
                    </a:p>
                    <a:p>
                      <a:pPr algn="r"/>
                      <a:endParaRPr kumimoji="1" lang="en-US" altLang="ja-JP" sz="700" dirty="0">
                        <a:solidFill>
                          <a:schemeClr val="tx1"/>
                        </a:solidFill>
                        <a:latin typeface="+mn-ea"/>
                        <a:ea typeface="+mn-ea"/>
                      </a:endParaRPr>
                    </a:p>
                    <a:p>
                      <a:pPr algn="r"/>
                      <a:endParaRPr kumimoji="1" lang="en-US" altLang="ja-JP" sz="700" dirty="0">
                        <a:solidFill>
                          <a:schemeClr val="tx1"/>
                        </a:solidFill>
                        <a:latin typeface="+mn-ea"/>
                        <a:ea typeface="+mn-ea"/>
                      </a:endParaRPr>
                    </a:p>
                    <a:p>
                      <a:pPr algn="r"/>
                      <a:endParaRPr kumimoji="1" lang="ja-JP" altLang="en-US" sz="700" dirty="0">
                        <a:solidFill>
                          <a:schemeClr val="tx1"/>
                        </a:solidFill>
                        <a:latin typeface="+mn-ea"/>
                        <a:ea typeface="+mn-ea"/>
                      </a:endParaRPr>
                    </a:p>
                    <a:p>
                      <a:pPr algn="l"/>
                      <a:r>
                        <a:rPr kumimoji="1" lang="ja-JP" altLang="en-US" sz="700" dirty="0">
                          <a:solidFill>
                            <a:schemeClr val="tx1"/>
                          </a:solidFill>
                          <a:latin typeface="+mn-ea"/>
                          <a:ea typeface="+mn-ea"/>
                        </a:rPr>
                        <a:t>インフラ分野</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ap="flat" cmpd="sng" algn="ctr">
                      <a:solidFill>
                        <a:sysClr val="windowText" lastClr="000000"/>
                      </a:solidFill>
                      <a:prstDash val="solid"/>
                      <a:round/>
                      <a:headEnd type="none" w="med" len="med"/>
                      <a:tailEnd type="none" w="med" len="med"/>
                    </a:lnTlToBr>
                    <a:lnBlToTr w="12700" cmpd="sng">
                      <a:noFill/>
                      <a:prstDash val="solid"/>
                    </a:lnBlToTr>
                    <a:noFill/>
                  </a:tcPr>
                </a:tc>
                <a:tc gridSpan="2">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日常維持管理業務</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grid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構造物の定期点検関連</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kumimoji="1" lang="ja-JP" altLang="en-US"/>
                    </a:p>
                  </a:txBody>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extLst>
                  <a:ext uri="{0D108BD9-81ED-4DB2-BD59-A6C34878D82A}">
                    <a16:rowId xmlns:a16="http://schemas.microsoft.com/office/drawing/2014/main" val="2093253002"/>
                  </a:ext>
                </a:extLst>
              </a:tr>
              <a:tr h="360000">
                <a:tc vMerge="1">
                  <a:txBody>
                    <a:bodyPr/>
                    <a:lstStyle/>
                    <a:p>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窓口</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業務</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維持</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作業</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計画</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策定</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点検</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設計</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工事</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357153111"/>
                  </a:ext>
                </a:extLst>
              </a:tr>
              <a:tr h="186688">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dirty="0">
                          <a:latin typeface="+mn-ea"/>
                          <a:ea typeface="+mn-ea"/>
                        </a:rPr>
                        <a:t>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巡回</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清掃</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除草</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剪定</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橋梁</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橋梁</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橋梁</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橋梁</a:t>
                      </a:r>
                      <a:r>
                        <a:rPr kumimoji="1" lang="en-US" altLang="ja-JP" sz="700" dirty="0">
                          <a:solidFill>
                            <a:schemeClr val="tx1">
                              <a:lumMod val="50000"/>
                              <a:lumOff val="50000"/>
                            </a:schemeClr>
                          </a:solidFill>
                          <a:latin typeface="+mn-ea"/>
                          <a:ea typeface="+mn-ea"/>
                        </a:rPr>
                        <a:t>※3</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5397074"/>
                  </a:ext>
                </a:extLst>
              </a:tr>
              <a:tr h="13678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トンネル</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トンネル</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トンネル</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トンネル</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79825436"/>
                  </a:ext>
                </a:extLst>
              </a:tr>
              <a:tr h="23089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道路</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附属物</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道路</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附属物</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道路</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附属物</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道路</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附属物</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17803449"/>
                  </a:ext>
                </a:extLst>
              </a:tr>
              <a:tr h="20308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舗装</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舗装</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舗装</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舗装</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19672628"/>
                  </a:ext>
                </a:extLst>
              </a:tr>
              <a:tr h="170184">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latin typeface="+mn-ea"/>
                          <a:ea typeface="+mn-ea"/>
                        </a:rPr>
                        <a:t>河川</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除草</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河川</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構造物</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河川</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構造物</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河川</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構造物</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河川</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構造物</a:t>
                      </a:r>
                      <a:r>
                        <a:rPr kumimoji="1" lang="en-US" altLang="ja-JP" sz="700" kern="1200" dirty="0">
                          <a:solidFill>
                            <a:schemeClr val="tx1">
                              <a:lumMod val="50000"/>
                              <a:lumOff val="50000"/>
                            </a:schemeClr>
                          </a:solidFill>
                          <a:latin typeface="+mn-ea"/>
                          <a:ea typeface="ＭＳ Ｐゴシック"/>
                          <a:cs typeface="+mn-cs"/>
                        </a:rPr>
                        <a:t>※3</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2042008"/>
                  </a:ext>
                </a:extLst>
              </a:tr>
              <a:tr h="188216">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dirty="0">
                          <a:latin typeface="+mn-ea"/>
                          <a:ea typeface="+mn-ea"/>
                        </a:rPr>
                        <a:t>公園</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除草・剪定</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6069152"/>
                  </a:ext>
                </a:extLst>
              </a:tr>
              <a:tr h="228104">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latin typeface="+mn-ea"/>
                          <a:ea typeface="+mn-ea"/>
                        </a:rPr>
                        <a:t>下水道</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管路施設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処理施設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管路施設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処理施設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管路施設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処理施設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管路施設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処理施設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ポンプ場</a:t>
                      </a:r>
                      <a:r>
                        <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ＭＳ Ｐゴシック"/>
                          <a:cs typeface="+mn-cs"/>
                        </a:rPr>
                        <a:t>※3</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41040007"/>
                  </a:ext>
                </a:extLst>
              </a:tr>
              <a:tr h="200296">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latin typeface="+mn-ea"/>
                          <a:ea typeface="+mn-ea"/>
                        </a:rPr>
                        <a:t>その他</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農道・林道</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農道・林道</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農道・林道</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農道・林道</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臨港道路</a:t>
                      </a:r>
                      <a:r>
                        <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※4</a:t>
                      </a:r>
                      <a:endPar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1881651"/>
                  </a:ext>
                </a:extLst>
              </a:tr>
            </a:tbl>
          </a:graphicData>
        </a:graphic>
      </p:graphicFrame>
      <p:sp>
        <p:nvSpPr>
          <p:cNvPr id="32" name="テキスト ボックス 31">
            <a:extLst>
              <a:ext uri="{FF2B5EF4-FFF2-40B4-BE49-F238E27FC236}">
                <a16:creationId xmlns:a16="http://schemas.microsoft.com/office/drawing/2014/main" id="{27ECB13B-2A5E-4A0A-54BC-32740A0FB5E4}"/>
              </a:ext>
            </a:extLst>
          </p:cNvPr>
          <p:cNvSpPr txBox="1"/>
          <p:nvPr/>
        </p:nvSpPr>
        <p:spPr>
          <a:xfrm>
            <a:off x="240390" y="4698499"/>
            <a:ext cx="4198260" cy="688256"/>
          </a:xfrm>
          <a:prstGeom prst="rect">
            <a:avLst/>
          </a:prstGeom>
          <a:noFill/>
        </p:spPr>
        <p:txBody>
          <a:bodyPr wrap="square" lIns="36000" tIns="36000" rIns="36000" bIns="36000">
            <a:spAutoFit/>
          </a:bodyPr>
          <a:lstStyle/>
          <a:p>
            <a:pPr algn="just">
              <a:defRPr/>
            </a:pPr>
            <a:r>
              <a:rPr lang="ja-JP" altLang="en-US" sz="800" u="sng" dirty="0">
                <a:latin typeface="ＭＳ Ｐゴシック"/>
                <a:ea typeface="ＭＳ Ｐゴシック"/>
              </a:rPr>
              <a:t>凡例</a:t>
            </a:r>
            <a:endParaRPr lang="en-US" altLang="ja-JP" sz="800" u="sng" dirty="0">
              <a:latin typeface="ＭＳ Ｐゴシック"/>
              <a:ea typeface="ＭＳ Ｐゴシック"/>
            </a:endParaRPr>
          </a:p>
          <a:p>
            <a:pPr algn="just">
              <a:defRPr/>
            </a:pPr>
            <a:r>
              <a:rPr lang="ja-JP" altLang="en-US" sz="800" dirty="0">
                <a:latin typeface="ＭＳ Ｐゴシック"/>
                <a:ea typeface="ＭＳ Ｐゴシック"/>
              </a:rPr>
              <a:t>実施済みの場合：グレーで塗りつぶしてください</a:t>
            </a:r>
            <a:endParaRPr lang="en-US" altLang="ja-JP" sz="800" dirty="0">
              <a:latin typeface="ＭＳ Ｐゴシック"/>
              <a:ea typeface="ＭＳ Ｐゴシック"/>
            </a:endParaRPr>
          </a:p>
          <a:p>
            <a:pPr algn="just">
              <a:defRPr/>
            </a:pPr>
            <a:r>
              <a:rPr lang="ja-JP" altLang="en-US" sz="800" dirty="0">
                <a:latin typeface="ＭＳ Ｐゴシック"/>
                <a:ea typeface="ＭＳ Ｐゴシック"/>
              </a:rPr>
              <a:t>実施予定の場合：</a:t>
            </a:r>
            <a:r>
              <a:rPr lang="en-US" altLang="ja-JP" sz="800" dirty="0">
                <a:solidFill>
                  <a:srgbClr val="00B050"/>
                </a:solidFill>
                <a:latin typeface="ＭＳ Ｐゴシック"/>
                <a:ea typeface="ＭＳ Ｐゴシック"/>
              </a:rPr>
              <a:t>R8</a:t>
            </a:r>
            <a:r>
              <a:rPr lang="ja-JP" altLang="en-US" sz="800" dirty="0">
                <a:solidFill>
                  <a:srgbClr val="00B050"/>
                </a:solidFill>
                <a:latin typeface="ＭＳ Ｐゴシック"/>
                <a:ea typeface="ＭＳ Ｐゴシック"/>
              </a:rPr>
              <a:t>年度以降は緑の枠、</a:t>
            </a:r>
            <a:r>
              <a:rPr lang="en-US" altLang="ja-JP" sz="800" dirty="0">
                <a:solidFill>
                  <a:srgbClr val="0070C0"/>
                </a:solidFill>
                <a:latin typeface="ＭＳ Ｐゴシック"/>
                <a:ea typeface="ＭＳ Ｐゴシック"/>
              </a:rPr>
              <a:t>R9</a:t>
            </a:r>
            <a:r>
              <a:rPr lang="ja-JP" altLang="en-US" sz="800" dirty="0">
                <a:solidFill>
                  <a:srgbClr val="0070C0"/>
                </a:solidFill>
                <a:latin typeface="ＭＳ Ｐゴシック"/>
                <a:ea typeface="ＭＳ Ｐゴシック"/>
              </a:rPr>
              <a:t>年度以降は青の枠、</a:t>
            </a:r>
            <a:r>
              <a:rPr lang="en-US" altLang="ja-JP" sz="800" dirty="0">
                <a:solidFill>
                  <a:srgbClr val="FF0000"/>
                </a:solidFill>
                <a:latin typeface="ＭＳ Ｐゴシック"/>
                <a:ea typeface="ＭＳ Ｐゴシック"/>
              </a:rPr>
              <a:t>R10</a:t>
            </a:r>
            <a:r>
              <a:rPr lang="ja-JP" altLang="en-US" sz="800" dirty="0">
                <a:solidFill>
                  <a:srgbClr val="FF0000"/>
                </a:solidFill>
                <a:latin typeface="ＭＳ Ｐゴシック"/>
                <a:ea typeface="ＭＳ Ｐゴシック"/>
              </a:rPr>
              <a:t>年度以降は赤の枠</a:t>
            </a:r>
            <a:r>
              <a:rPr lang="ja-JP" altLang="en-US" sz="800" dirty="0">
                <a:latin typeface="ＭＳ Ｐゴシック"/>
                <a:ea typeface="ＭＳ Ｐゴシック"/>
              </a:rPr>
              <a:t>で囲ってください</a:t>
            </a:r>
            <a:endParaRPr lang="en-US" altLang="ja-JP" sz="800" dirty="0">
              <a:latin typeface="ＭＳ Ｐゴシック"/>
              <a:ea typeface="ＭＳ Ｐゴシック"/>
            </a:endParaRPr>
          </a:p>
          <a:p>
            <a:pPr algn="just">
              <a:defRPr/>
            </a:pPr>
            <a:r>
              <a:rPr lang="ja-JP" altLang="en-US" sz="800" dirty="0">
                <a:latin typeface="ＭＳ Ｐゴシック"/>
                <a:ea typeface="ＭＳ Ｐゴシック"/>
              </a:rPr>
              <a:t>検討中の場合：</a:t>
            </a:r>
            <a:r>
              <a:rPr lang="ja-JP" altLang="en-US" sz="800" dirty="0">
                <a:solidFill>
                  <a:srgbClr val="FFC000"/>
                </a:solidFill>
                <a:latin typeface="ＭＳ Ｐゴシック"/>
                <a:ea typeface="ＭＳ Ｐゴシック"/>
              </a:rPr>
              <a:t>オレンジの枠</a:t>
            </a:r>
            <a:r>
              <a:rPr lang="ja-JP" altLang="en-US" sz="800" dirty="0">
                <a:latin typeface="ＭＳ Ｐゴシック"/>
                <a:ea typeface="ＭＳ Ｐゴシック"/>
              </a:rPr>
              <a:t>で囲ってください</a:t>
            </a:r>
            <a:endParaRPr lang="en-US" altLang="ja-JP" sz="800" dirty="0">
              <a:latin typeface="ＭＳ Ｐゴシック"/>
              <a:ea typeface="ＭＳ Ｐゴシック"/>
            </a:endParaRPr>
          </a:p>
        </p:txBody>
      </p:sp>
      <p:sp>
        <p:nvSpPr>
          <p:cNvPr id="35" name="正方形/長方形 34">
            <a:extLst>
              <a:ext uri="{FF2B5EF4-FFF2-40B4-BE49-F238E27FC236}">
                <a16:creationId xmlns:a16="http://schemas.microsoft.com/office/drawing/2014/main" id="{D4BDCEF9-1B82-E6E3-B1DF-23C06EA34279}"/>
              </a:ext>
            </a:extLst>
          </p:cNvPr>
          <p:cNvSpPr/>
          <p:nvPr/>
        </p:nvSpPr>
        <p:spPr>
          <a:xfrm>
            <a:off x="2120900" y="2863850"/>
            <a:ext cx="2317750" cy="1818839"/>
          </a:xfrm>
          <a:prstGeom prst="rect">
            <a:avLst/>
          </a:prstGeom>
          <a:noFill/>
          <a:ln w="317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8794049D-E51B-7246-1101-CC28E06074CC}"/>
              </a:ext>
            </a:extLst>
          </p:cNvPr>
          <p:cNvSpPr/>
          <p:nvPr/>
        </p:nvSpPr>
        <p:spPr>
          <a:xfrm>
            <a:off x="2120900" y="2678389"/>
            <a:ext cx="577850" cy="185461"/>
          </a:xfrm>
          <a:prstGeom prst="rect">
            <a:avLst/>
          </a:prstGeom>
          <a:noFill/>
          <a:ln w="317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ボックス 36">
            <a:extLst>
              <a:ext uri="{FF2B5EF4-FFF2-40B4-BE49-F238E27FC236}">
                <a16:creationId xmlns:a16="http://schemas.microsoft.com/office/drawing/2014/main" id="{17B32FE9-1AB2-C5C3-52EF-C70434D334E0}"/>
              </a:ext>
            </a:extLst>
          </p:cNvPr>
          <p:cNvSpPr txBox="1"/>
          <p:nvPr/>
        </p:nvSpPr>
        <p:spPr>
          <a:xfrm>
            <a:off x="5269639" y="3910759"/>
            <a:ext cx="1505029" cy="215444"/>
          </a:xfrm>
          <a:prstGeom prst="rect">
            <a:avLst/>
          </a:prstGeom>
          <a:noFill/>
        </p:spPr>
        <p:txBody>
          <a:bodyPr wrap="square">
            <a:spAutoFit/>
          </a:bodyPr>
          <a:lstStyle/>
          <a:p>
            <a:pPr algn="ctr"/>
            <a:r>
              <a:rPr lang="ja-JP" altLang="en-US" sz="800" dirty="0"/>
              <a:t>（参加実市町村数：</a:t>
            </a:r>
            <a:r>
              <a:rPr lang="en-US" altLang="ja-JP" sz="800" dirty="0"/>
              <a:t>99</a:t>
            </a:r>
            <a:r>
              <a:rPr lang="ja-JP" altLang="en-US" sz="800" dirty="0"/>
              <a:t>市町村）</a:t>
            </a:r>
            <a:endParaRPr lang="ja-JP" altLang="en-US" sz="800" dirty="0">
              <a:latin typeface="ＭＳ Ｐゴシック"/>
              <a:ea typeface="ＭＳ Ｐゴシック"/>
            </a:endParaRPr>
          </a:p>
        </p:txBody>
      </p:sp>
      <p:sp>
        <p:nvSpPr>
          <p:cNvPr id="42" name="テキスト ボックス 41">
            <a:extLst>
              <a:ext uri="{FF2B5EF4-FFF2-40B4-BE49-F238E27FC236}">
                <a16:creationId xmlns:a16="http://schemas.microsoft.com/office/drawing/2014/main" id="{763D6D84-ACE8-6197-94A3-59BC60640798}"/>
              </a:ext>
            </a:extLst>
          </p:cNvPr>
          <p:cNvSpPr txBox="1"/>
          <p:nvPr/>
        </p:nvSpPr>
        <p:spPr>
          <a:xfrm>
            <a:off x="3024648" y="4658550"/>
            <a:ext cx="360041" cy="200055"/>
          </a:xfrm>
          <a:prstGeom prst="rect">
            <a:avLst/>
          </a:prstGeom>
          <a:noFill/>
        </p:spPr>
        <p:txBody>
          <a:bodyPr wrap="square" rtlCol="0">
            <a:spAutoFit/>
          </a:bodyPr>
          <a:lstStyle/>
          <a:p>
            <a:r>
              <a:rPr kumimoji="1" lang="en-US" altLang="ja-JP" sz="700" dirty="0">
                <a:solidFill>
                  <a:srgbClr val="FFC000"/>
                </a:solidFill>
                <a:latin typeface="+mn-ea"/>
                <a:ea typeface="+mn-ea"/>
              </a:rPr>
              <a:t>※2</a:t>
            </a:r>
            <a:endParaRPr kumimoji="1" lang="ja-JP" altLang="en-US" sz="700" dirty="0">
              <a:solidFill>
                <a:srgbClr val="FFC000"/>
              </a:solidFill>
              <a:latin typeface="+mn-ea"/>
              <a:ea typeface="+mn-ea"/>
            </a:endParaRPr>
          </a:p>
        </p:txBody>
      </p:sp>
      <p:sp>
        <p:nvSpPr>
          <p:cNvPr id="43" name="楕円 42">
            <a:extLst>
              <a:ext uri="{FF2B5EF4-FFF2-40B4-BE49-F238E27FC236}">
                <a16:creationId xmlns:a16="http://schemas.microsoft.com/office/drawing/2014/main" id="{46DDB6AD-F26C-0926-DD38-566844C2CE82}"/>
              </a:ext>
            </a:extLst>
          </p:cNvPr>
          <p:cNvSpPr/>
          <p:nvPr/>
        </p:nvSpPr>
        <p:spPr>
          <a:xfrm>
            <a:off x="2018171" y="6421129"/>
            <a:ext cx="168611" cy="169525"/>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7" name="直線矢印コネクタ 46">
            <a:extLst>
              <a:ext uri="{FF2B5EF4-FFF2-40B4-BE49-F238E27FC236}">
                <a16:creationId xmlns:a16="http://schemas.microsoft.com/office/drawing/2014/main" id="{E7A2A4C6-60B1-ECD3-7B8C-9B546DAB98FA}"/>
              </a:ext>
            </a:extLst>
          </p:cNvPr>
          <p:cNvCxnSpPr>
            <a:cxnSpLocks/>
          </p:cNvCxnSpPr>
          <p:nvPr/>
        </p:nvCxnSpPr>
        <p:spPr>
          <a:xfrm flipV="1">
            <a:off x="6084168" y="3367986"/>
            <a:ext cx="0" cy="345721"/>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headEnd type="triangle"/>
            <a:tailEnd type="triangle"/>
          </a:ln>
          <a:effectLst/>
        </p:spPr>
      </p:cxnSp>
      <p:sp>
        <p:nvSpPr>
          <p:cNvPr id="45" name="正方形/長方形 44">
            <a:extLst>
              <a:ext uri="{FF2B5EF4-FFF2-40B4-BE49-F238E27FC236}">
                <a16:creationId xmlns:a16="http://schemas.microsoft.com/office/drawing/2014/main" id="{0B33A10E-ECF7-44AB-8167-737B24F5B516}"/>
              </a:ext>
            </a:extLst>
          </p:cNvPr>
          <p:cNvSpPr/>
          <p:nvPr/>
        </p:nvSpPr>
        <p:spPr>
          <a:xfrm>
            <a:off x="3260866" y="2677318"/>
            <a:ext cx="577850" cy="185461"/>
          </a:xfrm>
          <a:prstGeom prst="rect">
            <a:avLst/>
          </a:prstGeom>
          <a:noFill/>
          <a:ln w="3175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テキスト ボックス 47">
            <a:extLst>
              <a:ext uri="{FF2B5EF4-FFF2-40B4-BE49-F238E27FC236}">
                <a16:creationId xmlns:a16="http://schemas.microsoft.com/office/drawing/2014/main" id="{D3F9ED25-310E-4CF4-B500-6A33AC3DC307}"/>
              </a:ext>
            </a:extLst>
          </p:cNvPr>
          <p:cNvSpPr txBox="1"/>
          <p:nvPr/>
        </p:nvSpPr>
        <p:spPr>
          <a:xfrm>
            <a:off x="1749729" y="2670020"/>
            <a:ext cx="360041" cy="200055"/>
          </a:xfrm>
          <a:prstGeom prst="rect">
            <a:avLst/>
          </a:prstGeom>
          <a:noFill/>
        </p:spPr>
        <p:txBody>
          <a:bodyPr wrap="square" rtlCol="0">
            <a:spAutoFit/>
          </a:bodyPr>
          <a:lstStyle/>
          <a:p>
            <a:r>
              <a:rPr kumimoji="1" lang="en-US" altLang="ja-JP" sz="700" dirty="0">
                <a:solidFill>
                  <a:srgbClr val="0070C0"/>
                </a:solidFill>
                <a:latin typeface="+mn-ea"/>
                <a:ea typeface="+mn-ea"/>
              </a:rPr>
              <a:t>※1</a:t>
            </a:r>
            <a:endParaRPr kumimoji="1" lang="ja-JP" altLang="en-US" sz="700" dirty="0">
              <a:solidFill>
                <a:srgbClr val="0070C0"/>
              </a:solidFill>
              <a:latin typeface="+mn-ea"/>
              <a:ea typeface="+mn-ea"/>
            </a:endParaRPr>
          </a:p>
        </p:txBody>
      </p:sp>
      <p:sp>
        <p:nvSpPr>
          <p:cNvPr id="49" name="正方形/長方形 48">
            <a:extLst>
              <a:ext uri="{FF2B5EF4-FFF2-40B4-BE49-F238E27FC236}">
                <a16:creationId xmlns:a16="http://schemas.microsoft.com/office/drawing/2014/main" id="{F61A79C6-5B7F-4848-B255-C39EA0215E32}"/>
              </a:ext>
            </a:extLst>
          </p:cNvPr>
          <p:cNvSpPr/>
          <p:nvPr/>
        </p:nvSpPr>
        <p:spPr>
          <a:xfrm>
            <a:off x="3863331" y="2677318"/>
            <a:ext cx="575319" cy="185461"/>
          </a:xfrm>
          <a:prstGeom prst="rect">
            <a:avLst/>
          </a:prstGeom>
          <a:noFill/>
          <a:ln w="317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テキスト ボックス 49">
            <a:extLst>
              <a:ext uri="{FF2B5EF4-FFF2-40B4-BE49-F238E27FC236}">
                <a16:creationId xmlns:a16="http://schemas.microsoft.com/office/drawing/2014/main" id="{9080B365-2CCF-47E2-A491-EC8100F9DE2F}"/>
              </a:ext>
            </a:extLst>
          </p:cNvPr>
          <p:cNvSpPr txBox="1"/>
          <p:nvPr/>
        </p:nvSpPr>
        <p:spPr>
          <a:xfrm>
            <a:off x="5004048" y="2088530"/>
            <a:ext cx="3799626" cy="569387"/>
          </a:xfrm>
          <a:prstGeom prst="rect">
            <a:avLst/>
          </a:prstGeom>
          <a:solidFill>
            <a:schemeClr val="bg1"/>
          </a:solidFill>
        </p:spPr>
        <p:txBody>
          <a:bodyPr wrap="square">
            <a:spAutoFit/>
          </a:bodyPr>
          <a:lstStyle/>
          <a:p>
            <a:pPr algn="ctr"/>
            <a:r>
              <a:rPr lang="en-US" altLang="ja-JP" sz="1000" b="1" dirty="0">
                <a:latin typeface="+mn-ea"/>
                <a:ea typeface="+mn-ea"/>
              </a:rPr>
              <a:t>(</a:t>
            </a:r>
            <a:r>
              <a:rPr lang="ja-JP" altLang="en-US" sz="1000" b="1" dirty="0">
                <a:latin typeface="+mn-ea"/>
                <a:ea typeface="+mn-ea"/>
              </a:rPr>
              <a:t>一財</a:t>
            </a:r>
            <a:r>
              <a:rPr lang="en-US" altLang="ja-JP" sz="1000" b="1" dirty="0">
                <a:latin typeface="+mn-ea"/>
                <a:ea typeface="+mn-ea"/>
              </a:rPr>
              <a:t>)</a:t>
            </a:r>
            <a:r>
              <a:rPr lang="ja-JP" altLang="en-US" sz="1000" b="1" dirty="0">
                <a:latin typeface="+mn-ea"/>
                <a:ea typeface="+mn-ea"/>
              </a:rPr>
              <a:t>北海道建設技術センターによる橋梁点検地域一括発注</a:t>
            </a:r>
            <a:endParaRPr lang="en-US" altLang="ja-JP" sz="1000" dirty="0">
              <a:latin typeface="+mn-ea"/>
              <a:ea typeface="+mn-ea"/>
            </a:endParaRPr>
          </a:p>
          <a:p>
            <a:endParaRPr lang="en-US" altLang="ja-JP" sz="700" dirty="0">
              <a:latin typeface="+mn-ea"/>
              <a:ea typeface="+mn-ea"/>
            </a:endParaRPr>
          </a:p>
          <a:p>
            <a:r>
              <a:rPr lang="ja-JP" altLang="en-US" sz="700" dirty="0">
                <a:latin typeface="+mn-ea"/>
                <a:ea typeface="+mn-ea"/>
              </a:rPr>
              <a:t>　・平成</a:t>
            </a:r>
            <a:r>
              <a:rPr lang="en-US" altLang="ja-JP" sz="700" dirty="0">
                <a:latin typeface="+mn-ea"/>
                <a:ea typeface="+mn-ea"/>
              </a:rPr>
              <a:t>26</a:t>
            </a:r>
            <a:r>
              <a:rPr lang="ja-JP" altLang="en-US" sz="700" dirty="0">
                <a:latin typeface="+mn-ea"/>
                <a:ea typeface="+mn-ea"/>
              </a:rPr>
              <a:t>年度から実施</a:t>
            </a:r>
          </a:p>
          <a:p>
            <a:r>
              <a:rPr lang="ja-JP" altLang="en-US" sz="700" dirty="0">
                <a:latin typeface="+mn-ea"/>
                <a:ea typeface="+mn-ea"/>
              </a:rPr>
              <a:t>　・対象施設：橋梁</a:t>
            </a:r>
            <a:endParaRPr lang="en-US" altLang="ja-JP" sz="700" dirty="0">
              <a:latin typeface="+mn-ea"/>
              <a:ea typeface="+mn-ea"/>
            </a:endParaRPr>
          </a:p>
        </p:txBody>
      </p:sp>
      <p:sp>
        <p:nvSpPr>
          <p:cNvPr id="51" name="テキスト ボックス 50">
            <a:extLst>
              <a:ext uri="{FF2B5EF4-FFF2-40B4-BE49-F238E27FC236}">
                <a16:creationId xmlns:a16="http://schemas.microsoft.com/office/drawing/2014/main" id="{AC92FBED-5788-4ADD-BBEF-DC7FDF9187A5}"/>
              </a:ext>
            </a:extLst>
          </p:cNvPr>
          <p:cNvSpPr txBox="1"/>
          <p:nvPr/>
        </p:nvSpPr>
        <p:spPr>
          <a:xfrm>
            <a:off x="7086036" y="2591661"/>
            <a:ext cx="1872044" cy="415498"/>
          </a:xfrm>
          <a:prstGeom prst="rect">
            <a:avLst/>
          </a:prstGeom>
          <a:noFill/>
        </p:spPr>
        <p:txBody>
          <a:bodyPr wrap="square">
            <a:spAutoFit/>
          </a:bodyPr>
          <a:lstStyle/>
          <a:p>
            <a:r>
              <a:rPr lang="en-US" altLang="ja-JP" sz="700" dirty="0"/>
              <a:t>※</a:t>
            </a:r>
            <a:r>
              <a:rPr lang="ja-JP" altLang="en-US" sz="700" dirty="0"/>
              <a:t>　事務局：北海道建設技術センター</a:t>
            </a:r>
            <a:endParaRPr lang="en-US" altLang="ja-JP" sz="700" dirty="0"/>
          </a:p>
          <a:p>
            <a:r>
              <a:rPr lang="ja-JP" altLang="en-US" sz="700" dirty="0"/>
              <a:t>　　 構成員：道内</a:t>
            </a:r>
            <a:r>
              <a:rPr lang="en-US" altLang="ja-JP" sz="700" dirty="0"/>
              <a:t>178</a:t>
            </a:r>
            <a:r>
              <a:rPr lang="ja-JP" altLang="en-US" sz="700" dirty="0"/>
              <a:t>市町村（札幌市除く）</a:t>
            </a:r>
            <a:endParaRPr lang="en-US" altLang="ja-JP" sz="700" dirty="0"/>
          </a:p>
          <a:p>
            <a:r>
              <a:rPr lang="ja-JP" altLang="en-US" sz="700" dirty="0"/>
              <a:t>      設置：</a:t>
            </a:r>
            <a:r>
              <a:rPr lang="en-US" altLang="ja-JP" sz="700" dirty="0"/>
              <a:t>H27.4.1</a:t>
            </a:r>
          </a:p>
        </p:txBody>
      </p:sp>
    </p:spTree>
    <p:extLst>
      <p:ext uri="{BB962C8B-B14F-4D97-AF65-F5344CB8AC3E}">
        <p14:creationId xmlns:p14="http://schemas.microsoft.com/office/powerpoint/2010/main" val="1533579830"/>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デザイン">
      <a:majorFont>
        <a:latin typeface="HGP創英角ｺﾞｼｯｸUB"/>
        <a:ea typeface="HGP創英角ｺﾞｼｯｸUB"/>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lank.pptx" id="{75BB661A-7159-40AB-A8B9-95C523401A87}" vid="{AD23DF29-DE52-45D5-B687-48F301D686A8}"/>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13097</TotalTime>
  <Words>689</Words>
  <Application>Microsoft Office PowerPoint</Application>
  <PresentationFormat>画面に合わせる (4:3)</PresentationFormat>
  <Paragraphs>134</Paragraphs>
  <Slides>1</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vt:i4>
      </vt:variant>
    </vt:vector>
  </HeadingPairs>
  <TitlesOfParts>
    <vt:vector size="8" baseType="lpstr">
      <vt:lpstr>HGP創英角ｺﾞｼｯｸUB</vt:lpstr>
      <vt:lpstr>ＭＳ Ｐゴシック</vt:lpstr>
      <vt:lpstr>Arial</vt:lpstr>
      <vt:lpstr>Calibri</vt:lpstr>
      <vt:lpstr>Times New Roman</vt:lpstr>
      <vt:lpstr>Wingdings</vt:lpstr>
      <vt:lpstr>1_標準デザイン</vt:lpstr>
      <vt:lpstr>PowerPoint プレゼンテーション</vt:lpstr>
    </vt:vector>
  </TitlesOfParts>
  <Company>国土交通省</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行政情報システム室</dc:creator>
  <cp:lastModifiedBy>shien</cp:lastModifiedBy>
  <cp:revision>417</cp:revision>
  <cp:lastPrinted>2026-01-27T05:28:23Z</cp:lastPrinted>
  <dcterms:created xsi:type="dcterms:W3CDTF">2007-11-06T12:19:33Z</dcterms:created>
  <dcterms:modified xsi:type="dcterms:W3CDTF">2026-03-26T02:22:12Z</dcterms:modified>
</cp:coreProperties>
</file>