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17" r:id="rId1"/>
  </p:sldMasterIdLst>
  <p:notesMasterIdLst>
    <p:notesMasterId r:id="rId3"/>
  </p:notesMasterIdLst>
  <p:sldIdLst>
    <p:sldId id="3167" r:id="rId2"/>
  </p:sldIdLst>
  <p:sldSz cx="9144000" cy="6858000" type="screen4x3"/>
  <p:notesSz cx="6888163" cy="10018713"/>
  <p:defaultTextStyle>
    <a:defPPr>
      <a:defRPr lang="ja-JP"/>
    </a:defPPr>
    <a:lvl1pPr algn="l" rtl="0" fontAlgn="base">
      <a:spcBef>
        <a:spcPct val="0"/>
      </a:spcBef>
      <a:spcAft>
        <a:spcPct val="0"/>
      </a:spcAft>
      <a:defRPr kumimoji="1"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3FAFD"/>
    <a:srgbClr val="FFCCFF"/>
    <a:srgbClr val="FF99FF"/>
    <a:srgbClr val="FF0000"/>
    <a:srgbClr val="75C5AE"/>
    <a:srgbClr val="6FC3AB"/>
    <a:srgbClr val="BCC5CC"/>
    <a:srgbClr val="C7E1F5"/>
    <a:srgbClr val="D5EB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210" autoAdjust="0"/>
    <p:restoredTop sz="96159" autoAdjust="0"/>
  </p:normalViewPr>
  <p:slideViewPr>
    <p:cSldViewPr>
      <p:cViewPr varScale="1">
        <p:scale>
          <a:sx n="117" d="100"/>
          <a:sy n="117" d="100"/>
        </p:scale>
        <p:origin x="15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2"/>
            <a:ext cx="2985439" cy="501490"/>
          </a:xfrm>
          <a:prstGeom prst="rect">
            <a:avLst/>
          </a:prstGeom>
        </p:spPr>
        <p:txBody>
          <a:bodyPr vert="horz" lIns="70592" tIns="35297" rIns="70592" bIns="35297" rtlCol="0"/>
          <a:lstStyle>
            <a:lvl1pPr algn="l">
              <a:defRPr sz="900"/>
            </a:lvl1pPr>
          </a:lstStyle>
          <a:p>
            <a:endParaRPr kumimoji="1" lang="ja-JP" altLang="en-US"/>
          </a:p>
        </p:txBody>
      </p:sp>
      <p:sp>
        <p:nvSpPr>
          <p:cNvPr id="3" name="日付プレースホルダ 2"/>
          <p:cNvSpPr>
            <a:spLocks noGrp="1"/>
          </p:cNvSpPr>
          <p:nvPr>
            <p:ph type="dt" idx="1"/>
          </p:nvPr>
        </p:nvSpPr>
        <p:spPr>
          <a:xfrm>
            <a:off x="3901509" y="2"/>
            <a:ext cx="2985439" cy="501490"/>
          </a:xfrm>
          <a:prstGeom prst="rect">
            <a:avLst/>
          </a:prstGeom>
        </p:spPr>
        <p:txBody>
          <a:bodyPr vert="horz" lIns="70592" tIns="35297" rIns="70592" bIns="35297" rtlCol="0"/>
          <a:lstStyle>
            <a:lvl1pPr algn="r">
              <a:defRPr sz="900"/>
            </a:lvl1pPr>
          </a:lstStyle>
          <a:p>
            <a:fld id="{345E4279-E8E1-42AB-A518-AC3621A1DE36}" type="datetimeFigureOut">
              <a:rPr kumimoji="1" lang="ja-JP" altLang="en-US" smtClean="0"/>
              <a:pPr/>
              <a:t>2026/3/26</a:t>
            </a:fld>
            <a:endParaRPr kumimoji="1" lang="ja-JP" altLang="en-US"/>
          </a:p>
        </p:txBody>
      </p:sp>
      <p:sp>
        <p:nvSpPr>
          <p:cNvPr id="4" name="スライド イメージ プレースホルダ 3"/>
          <p:cNvSpPr>
            <a:spLocks noGrp="1" noRot="1" noChangeAspect="1"/>
          </p:cNvSpPr>
          <p:nvPr>
            <p:ph type="sldImg" idx="2"/>
          </p:nvPr>
        </p:nvSpPr>
        <p:spPr>
          <a:xfrm>
            <a:off x="941388" y="752475"/>
            <a:ext cx="5005387" cy="3754438"/>
          </a:xfrm>
          <a:prstGeom prst="rect">
            <a:avLst/>
          </a:prstGeom>
          <a:noFill/>
          <a:ln w="12700">
            <a:solidFill>
              <a:prstClr val="black"/>
            </a:solidFill>
          </a:ln>
        </p:spPr>
        <p:txBody>
          <a:bodyPr vert="horz" lIns="70592" tIns="35297" rIns="70592" bIns="35297" rtlCol="0" anchor="ctr"/>
          <a:lstStyle/>
          <a:p>
            <a:endParaRPr lang="ja-JP" altLang="en-US"/>
          </a:p>
        </p:txBody>
      </p:sp>
      <p:sp>
        <p:nvSpPr>
          <p:cNvPr id="5" name="ノート プレースホルダ 4"/>
          <p:cNvSpPr>
            <a:spLocks noGrp="1"/>
          </p:cNvSpPr>
          <p:nvPr>
            <p:ph type="body" sz="quarter" idx="3"/>
          </p:nvPr>
        </p:nvSpPr>
        <p:spPr>
          <a:xfrm>
            <a:off x="688574" y="4758614"/>
            <a:ext cx="5511017" cy="4508482"/>
          </a:xfrm>
          <a:prstGeom prst="rect">
            <a:avLst/>
          </a:prstGeom>
        </p:spPr>
        <p:txBody>
          <a:bodyPr vert="horz" lIns="70592" tIns="35297" rIns="70592" bIns="35297"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9515992"/>
            <a:ext cx="2985439" cy="501490"/>
          </a:xfrm>
          <a:prstGeom prst="rect">
            <a:avLst/>
          </a:prstGeom>
        </p:spPr>
        <p:txBody>
          <a:bodyPr vert="horz" lIns="70592" tIns="35297" rIns="70592" bIns="35297" rtlCol="0" anchor="b"/>
          <a:lstStyle>
            <a:lvl1pPr algn="l">
              <a:defRPr sz="900"/>
            </a:lvl1pPr>
          </a:lstStyle>
          <a:p>
            <a:endParaRPr kumimoji="1" lang="ja-JP" altLang="en-US"/>
          </a:p>
        </p:txBody>
      </p:sp>
      <p:sp>
        <p:nvSpPr>
          <p:cNvPr id="7" name="スライド番号プレースホルダ 6"/>
          <p:cNvSpPr>
            <a:spLocks noGrp="1"/>
          </p:cNvSpPr>
          <p:nvPr>
            <p:ph type="sldNum" sz="quarter" idx="5"/>
          </p:nvPr>
        </p:nvSpPr>
        <p:spPr>
          <a:xfrm>
            <a:off x="3901509" y="9515992"/>
            <a:ext cx="2985439" cy="501490"/>
          </a:xfrm>
          <a:prstGeom prst="rect">
            <a:avLst/>
          </a:prstGeom>
        </p:spPr>
        <p:txBody>
          <a:bodyPr vert="horz" lIns="70592" tIns="35297" rIns="70592" bIns="35297" rtlCol="0" anchor="b"/>
          <a:lstStyle>
            <a:lvl1pPr algn="r">
              <a:defRPr sz="900"/>
            </a:lvl1pPr>
          </a:lstStyle>
          <a:p>
            <a:fld id="{973C9013-F0BD-44EE-96AF-C387C2CE37E5}" type="slidenum">
              <a:rPr kumimoji="1" lang="ja-JP" altLang="en-US" smtClean="0"/>
              <a:pPr/>
              <a:t>‹#›</a:t>
            </a:fld>
            <a:endParaRPr kumimoji="1" lang="ja-JP" altLang="en-US"/>
          </a:p>
        </p:txBody>
      </p:sp>
    </p:spTree>
    <p:extLst>
      <p:ext uri="{BB962C8B-B14F-4D97-AF65-F5344CB8AC3E}">
        <p14:creationId xmlns:p14="http://schemas.microsoft.com/office/powerpoint/2010/main" val="79469077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7" descr="mlit_top"/>
          <p:cNvPicPr>
            <a:picLocks noChangeAspect="1" noChangeArrowheads="1"/>
          </p:cNvPicPr>
          <p:nvPr userDrawn="1"/>
        </p:nvPicPr>
        <p:blipFill>
          <a:blip r:embed="rId2">
            <a:extLst>
              <a:ext uri="{28A0092B-C50C-407E-A947-70E740481C1C}">
                <a14:useLocalDpi xmlns:a14="http://schemas.microsoft.com/office/drawing/2010/main" val="0"/>
              </a:ext>
            </a:extLst>
          </a:blip>
          <a:srcRect t="62230"/>
          <a:stretch>
            <a:fillRect/>
          </a:stretch>
        </p:blipFill>
        <p:spPr bwMode="auto">
          <a:xfrm>
            <a:off x="0" y="6524625"/>
            <a:ext cx="91440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9"/>
          <p:cNvSpPr>
            <a:spLocks noChangeArrowheads="1"/>
          </p:cNvSpPr>
          <p:nvPr userDrawn="1"/>
        </p:nvSpPr>
        <p:spPr bwMode="auto">
          <a:xfrm>
            <a:off x="1692275" y="3284538"/>
            <a:ext cx="7451725" cy="73025"/>
          </a:xfrm>
          <a:prstGeom prst="rect">
            <a:avLst/>
          </a:prstGeom>
          <a:solidFill>
            <a:srgbClr val="0066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endParaRPr lang="ja-JP" altLang="en-US">
              <a:solidFill>
                <a:prstClr val="black"/>
              </a:solidFill>
            </a:endParaRPr>
          </a:p>
        </p:txBody>
      </p:sp>
      <p:pic>
        <p:nvPicPr>
          <p:cNvPr id="6" name="Picture 1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6051550"/>
            <a:ext cx="2124075"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2"/>
          <p:cNvSpPr txBox="1">
            <a:spLocks noChangeArrowheads="1"/>
          </p:cNvSpPr>
          <p:nvPr userDrawn="1"/>
        </p:nvSpPr>
        <p:spPr bwMode="auto">
          <a:xfrm>
            <a:off x="0" y="6524625"/>
            <a:ext cx="36369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r>
              <a:rPr lang="en-US" altLang="ja-JP" sz="1200" i="1" dirty="0">
                <a:solidFill>
                  <a:prstClr val="white"/>
                </a:solidFill>
                <a:latin typeface="Times New Roman" pitchFamily="18" charset="0"/>
              </a:rPr>
              <a:t>Ministry of Land, Infrastructure, Transport and Tourism</a:t>
            </a:r>
          </a:p>
        </p:txBody>
      </p:sp>
      <p:sp>
        <p:nvSpPr>
          <p:cNvPr id="3074" name="Rectangle 2"/>
          <p:cNvSpPr>
            <a:spLocks noGrp="1" noChangeArrowheads="1"/>
          </p:cNvSpPr>
          <p:nvPr>
            <p:ph type="ctrTitle"/>
          </p:nvPr>
        </p:nvSpPr>
        <p:spPr>
          <a:xfrm>
            <a:off x="1619250" y="2133600"/>
            <a:ext cx="7524750" cy="1470025"/>
          </a:xfrm>
          <a:prstGeom prst="rect">
            <a:avLst/>
          </a:prstGeom>
        </p:spPr>
        <p:txBody>
          <a:bodyPr/>
          <a:lstStyle>
            <a:lvl1pPr>
              <a:defRPr sz="4000"/>
            </a:lvl1pPr>
          </a:lstStyle>
          <a:p>
            <a:r>
              <a:rPr lang="ja-JP" altLang="en-US"/>
              <a:t>マスター タイトルの書式設定</a:t>
            </a:r>
            <a:endParaRPr lang="ja-JP" altLang="en-US" dirty="0"/>
          </a:p>
        </p:txBody>
      </p:sp>
      <p:sp>
        <p:nvSpPr>
          <p:cNvPr id="3075" name="Rectangle 3"/>
          <p:cNvSpPr>
            <a:spLocks noGrp="1" noChangeArrowheads="1"/>
          </p:cNvSpPr>
          <p:nvPr>
            <p:ph type="subTitle" idx="1"/>
          </p:nvPr>
        </p:nvSpPr>
        <p:spPr>
          <a:xfrm>
            <a:off x="1371600" y="3886200"/>
            <a:ext cx="6400800" cy="1752600"/>
          </a:xfrm>
          <a:prstGeom prst="rect">
            <a:avLst/>
          </a:prstGeom>
        </p:spPr>
        <p:txBody>
          <a:bodyPr/>
          <a:lstStyle>
            <a:lvl1pPr marL="0" indent="0" algn="ctr">
              <a:buFontTx/>
              <a:buNone/>
              <a:defRPr/>
            </a:lvl1pPr>
          </a:lstStyle>
          <a:p>
            <a:r>
              <a:rPr lang="ja-JP" altLang="en-US"/>
              <a:t>マスター サブタイトルの書式設定</a:t>
            </a:r>
          </a:p>
        </p:txBody>
      </p:sp>
      <p:sp>
        <p:nvSpPr>
          <p:cNvPr id="10"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ltLang="ja-JP" dirty="0">
              <a:solidFill>
                <a:prstClr val="black"/>
              </a:solidFill>
            </a:endParaRPr>
          </a:p>
        </p:txBody>
      </p:sp>
      <p:sp>
        <p:nvSpPr>
          <p:cNvPr id="11" name="Rectangle 6"/>
          <p:cNvSpPr>
            <a:spLocks noGrp="1" noChangeArrowheads="1"/>
          </p:cNvSpPr>
          <p:nvPr>
            <p:ph type="sldNum" sz="quarter" idx="12"/>
          </p:nvPr>
        </p:nvSpPr>
        <p:spPr>
          <a:xfrm>
            <a:off x="6553200" y="6245225"/>
            <a:ext cx="2133600" cy="476250"/>
          </a:xfrm>
          <a:prstGeom prst="rect">
            <a:avLst/>
          </a:prstGeom>
        </p:spPr>
        <p:txBody>
          <a:bodyPr/>
          <a:lstStyle>
            <a:lvl1pPr>
              <a:defRPr/>
            </a:lvl1pPr>
          </a:lstStyle>
          <a:p>
            <a:pPr>
              <a:defRPr/>
            </a:pPr>
            <a:fld id="{35C1E978-A3B9-4673-8199-37972939230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3007184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457200" y="1600200"/>
            <a:ext cx="8229600" cy="45259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CDB20612-914C-4BDE-8D4C-FEA4392E99F4}"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626161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0"/>
            <a:ext cx="2171700" cy="6126163"/>
          </a:xfrm>
          <a:prstGeom prst="rect">
            <a:avLst/>
          </a:prstGeo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0" y="0"/>
            <a:ext cx="6362700" cy="6126163"/>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86FB01F7-FA20-4B15-9970-D297285851AC}"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272449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rectangle" preserve="1">
  <p:cSld name="Blank rectangle">
    <p:bg>
      <p:bgPr>
        <a:blipFill>
          <a:blip r:embed="rId2">
            <a:alphaModFix/>
          </a:blip>
          <a:stretch>
            <a:fillRect/>
          </a:stretch>
        </a:blipFill>
        <a:effectLst/>
      </p:bgPr>
    </p:bg>
    <p:spTree>
      <p:nvGrpSpPr>
        <p:cNvPr id="1" name="Shape 50"/>
        <p:cNvGrpSpPr/>
        <p:nvPr/>
      </p:nvGrpSpPr>
      <p:grpSpPr>
        <a:xfrm>
          <a:off x="0" y="0"/>
          <a:ext cx="0" cy="0"/>
          <a:chOff x="0" y="0"/>
          <a:chExt cx="0" cy="0"/>
        </a:xfrm>
      </p:grpSpPr>
      <p:pic>
        <p:nvPicPr>
          <p:cNvPr id="51" name="Google Shape;51;p11" descr="paint_transparent3.png"/>
          <p:cNvPicPr preferRelativeResize="0"/>
          <p:nvPr userDrawn="1"/>
        </p:nvPicPr>
        <p:blipFill>
          <a:blip r:embed="rId3">
            <a:alphaModFix/>
          </a:blip>
          <a:stretch>
            <a:fillRect/>
          </a:stretch>
        </p:blipFill>
        <p:spPr>
          <a:xfrm>
            <a:off x="0" y="2"/>
            <a:ext cx="9144000" cy="6858004"/>
          </a:xfrm>
          <a:prstGeom prst="rect">
            <a:avLst/>
          </a:prstGeom>
          <a:noFill/>
          <a:ln>
            <a:noFill/>
          </a:ln>
        </p:spPr>
      </p:pic>
      <p:sp>
        <p:nvSpPr>
          <p:cNvPr id="52" name="Google Shape;52;p11"/>
          <p:cNvSpPr txBox="1">
            <a:spLocks noGrp="1"/>
          </p:cNvSpPr>
          <p:nvPr>
            <p:ph type="sldNum" idx="12"/>
          </p:nvPr>
        </p:nvSpPr>
        <p:spPr>
          <a:xfrm>
            <a:off x="4297652" y="5930631"/>
            <a:ext cx="548700" cy="524800"/>
          </a:xfrm>
          <a:prstGeom prst="rect">
            <a:avLst/>
          </a:prstGeom>
        </p:spPr>
        <p:txBody>
          <a:bodyPr spcFirstLastPara="1" wrap="square" lIns="91425" tIns="91425" rIns="91425" bIns="91425" anchor="ctr" anchorCtr="0">
            <a:noAutofit/>
          </a:bodyPr>
          <a:lstStyle>
            <a:lvl1pPr lvl="0" algn="ctr" rtl="0">
              <a:buNone/>
              <a:defRPr>
                <a:solidFill>
                  <a:srgbClr val="999999"/>
                </a:solidFill>
              </a:defRPr>
            </a:lvl1pPr>
            <a:lvl2pPr lvl="1" algn="ctr" rtl="0">
              <a:buNone/>
              <a:defRPr>
                <a:solidFill>
                  <a:srgbClr val="999999"/>
                </a:solidFill>
              </a:defRPr>
            </a:lvl2pPr>
            <a:lvl3pPr lvl="2" algn="ctr" rtl="0">
              <a:buNone/>
              <a:defRPr>
                <a:solidFill>
                  <a:srgbClr val="999999"/>
                </a:solidFill>
              </a:defRPr>
            </a:lvl3pPr>
            <a:lvl4pPr lvl="3" algn="ctr" rtl="0">
              <a:buNone/>
              <a:defRPr>
                <a:solidFill>
                  <a:srgbClr val="999999"/>
                </a:solidFill>
              </a:defRPr>
            </a:lvl4pPr>
            <a:lvl5pPr lvl="4" algn="ctr" rtl="0">
              <a:buNone/>
              <a:defRPr>
                <a:solidFill>
                  <a:srgbClr val="999999"/>
                </a:solidFill>
              </a:defRPr>
            </a:lvl5pPr>
            <a:lvl6pPr lvl="5" algn="ctr" rtl="0">
              <a:buNone/>
              <a:defRPr>
                <a:solidFill>
                  <a:srgbClr val="999999"/>
                </a:solidFill>
              </a:defRPr>
            </a:lvl6pPr>
            <a:lvl7pPr lvl="6" algn="ctr" rtl="0">
              <a:buNone/>
              <a:defRPr>
                <a:solidFill>
                  <a:srgbClr val="999999"/>
                </a:solidFill>
              </a:defRPr>
            </a:lvl7pPr>
            <a:lvl8pPr lvl="7" algn="ctr" rtl="0">
              <a:buNone/>
              <a:defRPr>
                <a:solidFill>
                  <a:srgbClr val="999999"/>
                </a:solidFill>
              </a:defRPr>
            </a:lvl8pPr>
            <a:lvl9pPr lvl="8" algn="ctr" rtl="0">
              <a:buNone/>
              <a:defRPr>
                <a:solidFill>
                  <a:srgbClr val="999999"/>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14770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idx="1"/>
          </p:nvPr>
        </p:nvSpPr>
        <p:spPr>
          <a:xfrm>
            <a:off x="457200" y="1600200"/>
            <a:ext cx="8229600" cy="4525963"/>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ja-JP" altLang="en-US" dirty="0"/>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651FC12D-27C1-4F31-90C9-A93D49E44687}"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928408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6"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A7694BDB-530F-4364-A4B7-5A1182A1D62D}"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4003828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964DE403-68E0-47EB-9A36-3C247B164772}"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3756138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8"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9"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DB541BEC-AD9E-4104-AF2B-4C626651FF89}"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7289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7740352" cy="476250"/>
          </a:xfrm>
          <a:prstGeom prst="rect">
            <a:avLst/>
          </a:prstGeom>
        </p:spPr>
        <p:txBody>
          <a:bodyPr/>
          <a:lstStyle/>
          <a:p>
            <a:r>
              <a:rPr lang="ja-JP" altLang="en-US"/>
              <a:t>マスター タイトルの書式設定</a:t>
            </a:r>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5"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06FFE511-5094-4685-A035-FB392A6605D8}"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424688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4"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DE9C2EA1-6911-4BAC-954D-0A2DD024DDCF}"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158727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マスター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460176D3-1CBA-4E5C-8891-6A87D7C30D42}"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2914006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マスター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6"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ltLang="ja-JP" dirty="0">
              <a:solidFill>
                <a:prstClr val="black"/>
              </a:solidFill>
            </a:endParaRPr>
          </a:p>
        </p:txBody>
      </p:sp>
      <p:sp>
        <p:nvSpPr>
          <p:cNvPr id="7" name="Rectangle 6"/>
          <p:cNvSpPr>
            <a:spLocks noGrp="1" noChangeArrowheads="1"/>
          </p:cNvSpPr>
          <p:nvPr>
            <p:ph type="sldNum" sz="quarter" idx="12"/>
          </p:nvPr>
        </p:nvSpPr>
        <p:spPr>
          <a:xfrm>
            <a:off x="7010400" y="6237288"/>
            <a:ext cx="2133600" cy="476250"/>
          </a:xfrm>
          <a:prstGeom prst="rect">
            <a:avLst/>
          </a:prstGeom>
          <a:ln/>
        </p:spPr>
        <p:txBody>
          <a:bodyPr/>
          <a:lstStyle>
            <a:lvl1pPr>
              <a:defRPr/>
            </a:lvl1pPr>
          </a:lstStyle>
          <a:p>
            <a:pPr>
              <a:defRPr/>
            </a:pPr>
            <a:fld id="{0A3F5529-272E-4A2C-90D7-160EE3AC1005}" type="slidenum">
              <a:rPr lang="en-US" altLang="ja-JP">
                <a:solidFill>
                  <a:prstClr val="black"/>
                </a:solidFill>
              </a:rPr>
              <a:pPr>
                <a:defRPr/>
              </a:pPr>
              <a:t>‹#›</a:t>
            </a:fld>
            <a:endParaRPr lang="en-US" altLang="ja-JP" dirty="0">
              <a:solidFill>
                <a:prstClr val="black"/>
              </a:solidFill>
            </a:endParaRPr>
          </a:p>
        </p:txBody>
      </p:sp>
    </p:spTree>
    <p:extLst>
      <p:ext uri="{BB962C8B-B14F-4D97-AF65-F5344CB8AC3E}">
        <p14:creationId xmlns:p14="http://schemas.microsoft.com/office/powerpoint/2010/main" val="1575815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4606863"/>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Lst>
  <p:hf hdr="0" ftr="0" dt="0"/>
  <p:txStyles>
    <p:titleStyle>
      <a:lvl1pPr algn="l" rtl="0" eaLnBrk="1" fontAlgn="base" hangingPunct="1">
        <a:spcBef>
          <a:spcPct val="0"/>
        </a:spcBef>
        <a:spcAft>
          <a:spcPct val="0"/>
        </a:spcAft>
        <a:defRPr kumimoji="1" sz="2800">
          <a:solidFill>
            <a:srgbClr val="4087C8"/>
          </a:solidFill>
          <a:latin typeface="+mj-lt"/>
          <a:ea typeface="+mj-ea"/>
          <a:cs typeface="+mj-cs"/>
        </a:defRPr>
      </a:lvl1pPr>
      <a:lvl2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6pPr>
      <a:lvl7pPr marL="9144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7pPr>
      <a:lvl8pPr marL="13716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8pPr>
      <a:lvl9pPr marL="18288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3">
            <a:extLst>
              <a:ext uri="{FF2B5EF4-FFF2-40B4-BE49-F238E27FC236}">
                <a16:creationId xmlns:a16="http://schemas.microsoft.com/office/drawing/2014/main" id="{232E4ABB-B572-5D55-F6E1-E4FCB5528AB9}"/>
              </a:ext>
            </a:extLst>
          </p:cNvPr>
          <p:cNvSpPr txBox="1">
            <a:spLocks/>
          </p:cNvSpPr>
          <p:nvPr/>
        </p:nvSpPr>
        <p:spPr>
          <a:xfrm>
            <a:off x="0" y="0"/>
            <a:ext cx="9144000" cy="476250"/>
          </a:xfrm>
          <a:prstGeom prst="rect">
            <a:avLst/>
          </a:prstGeom>
        </p:spPr>
        <p:txBody>
          <a:bodyPr/>
          <a:lstStyle>
            <a:lvl1pPr algn="l" rtl="0" eaLnBrk="1" fontAlgn="base" hangingPunct="1">
              <a:spcBef>
                <a:spcPct val="0"/>
              </a:spcBef>
              <a:spcAft>
                <a:spcPct val="0"/>
              </a:spcAft>
              <a:defRPr kumimoji="1" sz="2800">
                <a:solidFill>
                  <a:srgbClr val="4087C8"/>
                </a:solidFill>
                <a:latin typeface="+mj-lt"/>
                <a:ea typeface="+mj-ea"/>
                <a:cs typeface="+mj-cs"/>
              </a:defRPr>
            </a:lvl1pPr>
            <a:lvl2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2pPr>
            <a:lvl3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3pPr>
            <a:lvl4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4pPr>
            <a:lvl5pPr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5pPr>
            <a:lvl6pPr marL="4572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6pPr>
            <a:lvl7pPr marL="9144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7pPr>
            <a:lvl8pPr marL="13716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8pPr>
            <a:lvl9pPr marL="1828800" algn="l" rtl="0" eaLnBrk="1" fontAlgn="base" hangingPunct="1">
              <a:spcBef>
                <a:spcPct val="0"/>
              </a:spcBef>
              <a:spcAft>
                <a:spcPct val="0"/>
              </a:spcAft>
              <a:defRPr kumimoji="1" sz="2800">
                <a:solidFill>
                  <a:srgbClr val="4087C8"/>
                </a:solidFill>
                <a:latin typeface="HGP創英角ｺﾞｼｯｸUB" pitchFamily="50" charset="-128"/>
                <a:ea typeface="HGP創英角ｺﾞｼｯｸUB" pitchFamily="50" charset="-128"/>
              </a:defRPr>
            </a:lvl9pPr>
          </a:lstStyle>
          <a:p>
            <a:r>
              <a:rPr lang="ja-JP" altLang="en-US" sz="2400" kern="0" dirty="0"/>
              <a:t>群マネの実施状況</a:t>
            </a:r>
            <a:r>
              <a:rPr lang="ja-JP" altLang="en-US" sz="1800" kern="0" dirty="0"/>
              <a:t>（公益財団法人岐阜県建設研究センター）</a:t>
            </a:r>
          </a:p>
        </p:txBody>
      </p:sp>
      <p:sp>
        <p:nvSpPr>
          <p:cNvPr id="4" name="テキスト ボックス 3">
            <a:extLst>
              <a:ext uri="{FF2B5EF4-FFF2-40B4-BE49-F238E27FC236}">
                <a16:creationId xmlns:a16="http://schemas.microsoft.com/office/drawing/2014/main" id="{A786C0BF-7105-2107-A912-B32C6B20D9B4}"/>
              </a:ext>
            </a:extLst>
          </p:cNvPr>
          <p:cNvSpPr txBox="1"/>
          <p:nvPr/>
        </p:nvSpPr>
        <p:spPr>
          <a:xfrm>
            <a:off x="0" y="571603"/>
            <a:ext cx="4932041" cy="338554"/>
          </a:xfrm>
          <a:prstGeom prst="rect">
            <a:avLst/>
          </a:prstGeom>
          <a:noFill/>
          <a:ln w="28575">
            <a:noFill/>
          </a:ln>
        </p:spPr>
        <p:txBody>
          <a:bodyPr wrap="square">
            <a:spAutoFit/>
          </a:bodyPr>
          <a:lstStyle>
            <a:defPPr>
              <a:defRPr lang="ja-JP"/>
            </a:defPPr>
            <a:lvl1pPr algn="ctr">
              <a:defRPr sz="1600" spc="600">
                <a:solidFill>
                  <a:schemeClr val="bg1"/>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ysClr val="windowText" lastClr="000000"/>
                </a:solidFill>
                <a:effectLst/>
                <a:uLnTx/>
                <a:uFillTx/>
                <a:latin typeface="ＭＳ Ｐゴシック"/>
                <a:ea typeface="ＭＳ Ｐゴシック"/>
                <a:cs typeface="+mn-cs"/>
              </a:rPr>
              <a:t>［自治体が抱える課題と群マネ導入で期待する効果］</a:t>
            </a:r>
            <a:endParaRPr kumimoji="1" lang="en-US" altLang="ja-JP" sz="1600" b="0" i="0" u="none" strike="noStrike" kern="1200" cap="none" spc="0" normalizeH="0" baseline="0" noProof="0" dirty="0">
              <a:ln>
                <a:noFill/>
              </a:ln>
              <a:solidFill>
                <a:sysClr val="windowText" lastClr="000000"/>
              </a:solidFill>
              <a:effectLst/>
              <a:uLnTx/>
              <a:uFillTx/>
              <a:latin typeface="ＭＳ Ｐゴシック"/>
              <a:ea typeface="ＭＳ Ｐゴシック"/>
              <a:cs typeface="+mn-cs"/>
            </a:endParaRPr>
          </a:p>
        </p:txBody>
      </p:sp>
      <p:sp>
        <p:nvSpPr>
          <p:cNvPr id="5" name="テキスト ボックス 4">
            <a:extLst>
              <a:ext uri="{FF2B5EF4-FFF2-40B4-BE49-F238E27FC236}">
                <a16:creationId xmlns:a16="http://schemas.microsoft.com/office/drawing/2014/main" id="{F026F0EC-6D9C-FD1F-45EE-FDA2AD69AEE3}"/>
              </a:ext>
            </a:extLst>
          </p:cNvPr>
          <p:cNvSpPr txBox="1"/>
          <p:nvPr/>
        </p:nvSpPr>
        <p:spPr>
          <a:xfrm>
            <a:off x="179992" y="1709858"/>
            <a:ext cx="4320000" cy="4945669"/>
          </a:xfrm>
          <a:prstGeom prst="rect">
            <a:avLst/>
          </a:prstGeom>
          <a:noFill/>
          <a:ln w="19050">
            <a:solidFill>
              <a:schemeClr val="tx1">
                <a:lumMod val="65000"/>
                <a:lumOff val="35000"/>
              </a:schemeClr>
            </a:solidFill>
          </a:ln>
        </p:spPr>
        <p:txBody>
          <a:bodyPr wrap="square" rtlCol="0" anchor="t">
            <a:noAutofit/>
          </a:bodyPr>
          <a:lstStyle/>
          <a:p>
            <a:pPr marR="0" lvl="0" algn="l" defTabSz="914400" rtl="0" eaLnBrk="1" fontAlgn="base" latinLnBrk="0" hangingPunct="1">
              <a:lnSpc>
                <a:spcPct val="100000"/>
              </a:lnSpc>
              <a:spcBef>
                <a:spcPct val="0"/>
              </a:spcBef>
              <a:spcAft>
                <a:spcPct val="0"/>
              </a:spcAft>
              <a:buClrTx/>
              <a:buSzTx/>
              <a:tabLst/>
              <a:defRPr/>
            </a:pP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（１）</a:t>
            </a:r>
            <a:r>
              <a:rPr lang="ja-JP" altLang="en-US" sz="1000" dirty="0">
                <a:solidFill>
                  <a:prstClr val="black"/>
                </a:solidFill>
                <a:latin typeface="ＭＳ Ｐゴシック"/>
                <a:ea typeface="ＭＳ Ｐゴシック"/>
              </a:rPr>
              <a:t>業務のマネジメント戦略</a:t>
            </a:r>
            <a:endParaRPr kumimoji="1" lang="ja-JP" altLang="en-US" sz="10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6" name="テキスト ボックス 5">
            <a:extLst>
              <a:ext uri="{FF2B5EF4-FFF2-40B4-BE49-F238E27FC236}">
                <a16:creationId xmlns:a16="http://schemas.microsoft.com/office/drawing/2014/main" id="{3388A761-6A97-6950-F8F8-827642829B11}"/>
              </a:ext>
            </a:extLst>
          </p:cNvPr>
          <p:cNvSpPr txBox="1"/>
          <p:nvPr/>
        </p:nvSpPr>
        <p:spPr>
          <a:xfrm>
            <a:off x="0" y="1371304"/>
            <a:ext cx="9144000" cy="338554"/>
          </a:xfrm>
          <a:prstGeom prst="rect">
            <a:avLst/>
          </a:prstGeom>
          <a:noFill/>
          <a:ln w="28575">
            <a:noFill/>
          </a:ln>
        </p:spPr>
        <p:txBody>
          <a:bodyPr wrap="square">
            <a:spAutoFit/>
          </a:bodyPr>
          <a:lstStyle/>
          <a:p>
            <a:pPr algn="just"/>
            <a:r>
              <a:rPr kumimoji="1" lang="ja-JP" altLang="en-US" sz="1600" dirty="0">
                <a:solidFill>
                  <a:sysClr val="windowText" lastClr="000000"/>
                </a:solidFill>
                <a:latin typeface="+mn-ea"/>
                <a:ea typeface="+mn-ea"/>
              </a:rPr>
              <a:t>［実施内容］</a:t>
            </a:r>
            <a:endParaRPr lang="ja-JP" altLang="en-US" sz="1600" dirty="0">
              <a:solidFill>
                <a:sysClr val="windowText" lastClr="000000"/>
              </a:solidFill>
              <a:latin typeface="+mn-ea"/>
              <a:ea typeface="+mn-ea"/>
            </a:endParaRPr>
          </a:p>
        </p:txBody>
      </p:sp>
      <p:sp>
        <p:nvSpPr>
          <p:cNvPr id="7" name="テキスト ボックス 6">
            <a:extLst>
              <a:ext uri="{FF2B5EF4-FFF2-40B4-BE49-F238E27FC236}">
                <a16:creationId xmlns:a16="http://schemas.microsoft.com/office/drawing/2014/main" id="{ED783F48-C34A-77E6-89A3-5DBB5A493804}"/>
              </a:ext>
            </a:extLst>
          </p:cNvPr>
          <p:cNvSpPr txBox="1"/>
          <p:nvPr/>
        </p:nvSpPr>
        <p:spPr>
          <a:xfrm>
            <a:off x="179992" y="1859853"/>
            <a:ext cx="4320000" cy="246221"/>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①対象範囲（インフラ分野</a:t>
            </a:r>
            <a:r>
              <a:rPr kumimoji="1"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rPr>
              <a:t>×</a:t>
            </a:r>
            <a:r>
              <a:rPr kumimoji="1" lang="ja-JP" altLang="en-US" sz="1000" b="0" i="0" u="none" strike="noStrike" kern="1200" cap="none" spc="0" normalizeH="0" baseline="0" noProof="0" dirty="0">
                <a:ln>
                  <a:noFill/>
                </a:ln>
                <a:solidFill>
                  <a:prstClr val="black"/>
                </a:solidFill>
                <a:effectLst/>
                <a:uLnTx/>
                <a:uFillTx/>
                <a:latin typeface="ＭＳ Ｐゴシック"/>
                <a:ea typeface="ＭＳ Ｐゴシック"/>
                <a:cs typeface="+mn-cs"/>
              </a:rPr>
              <a:t>業務プロセス）</a:t>
            </a:r>
            <a:endParaRPr kumimoji="1" lang="en-US" altLang="ja-JP" sz="1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8" name="テキスト ボックス 7">
            <a:extLst>
              <a:ext uri="{FF2B5EF4-FFF2-40B4-BE49-F238E27FC236}">
                <a16:creationId xmlns:a16="http://schemas.microsoft.com/office/drawing/2014/main" id="{84D22C9A-8398-4FB2-FE28-EADE5163AFFF}"/>
              </a:ext>
            </a:extLst>
          </p:cNvPr>
          <p:cNvSpPr txBox="1"/>
          <p:nvPr/>
        </p:nvSpPr>
        <p:spPr>
          <a:xfrm>
            <a:off x="179992" y="6119417"/>
            <a:ext cx="4320000" cy="553998"/>
          </a:xfrm>
          <a:prstGeom prst="rect">
            <a:avLst/>
          </a:prstGeom>
          <a:noFill/>
        </p:spPr>
        <p:txBody>
          <a:bodyPr wrap="square">
            <a:spAutoFit/>
          </a:bodyPr>
          <a:lstStyle>
            <a:defPPr>
              <a:defRPr lang="ja-JP"/>
            </a:defPPr>
            <a:lvl1pPr marL="0" marR="0" lvl="0" indent="0" algn="just" defTabSz="914400" eaLnBrk="1" latinLnBrk="0" hangingPunct="1">
              <a:lnSpc>
                <a:spcPct val="100000"/>
              </a:lnSpc>
              <a:buClrTx/>
              <a:buSzTx/>
              <a:buFontTx/>
              <a:buNone/>
              <a:tabLst/>
              <a:defRPr sz="1400" b="0" i="0" u="none" strike="noStrike" cap="none" spc="0" normalizeH="0" baseline="0">
                <a:ln>
                  <a:noFill/>
                </a:ln>
                <a:solidFill>
                  <a:prstClr val="black"/>
                </a:solidFill>
                <a:effectLst/>
                <a:uLnTx/>
                <a:uFillTx/>
                <a:latin typeface="ＭＳ Ｐゴシック"/>
                <a:ea typeface="ＭＳ Ｐゴシック"/>
              </a:defRPr>
            </a:lvl1pPr>
          </a:lstStyle>
          <a:p>
            <a:r>
              <a:rPr lang="ja-JP" altLang="en-US" sz="1000" dirty="0"/>
              <a:t>②発注方式等</a:t>
            </a:r>
            <a:endParaRPr lang="en-US" altLang="ja-JP" sz="1000" dirty="0"/>
          </a:p>
          <a:p>
            <a:pPr marL="171450" indent="-171450">
              <a:buFont typeface="Wingdings" panose="05000000000000000000" pitchFamily="2" charset="2"/>
              <a:buChar char="p"/>
            </a:pPr>
            <a:r>
              <a:rPr lang="ja-JP" altLang="en-US" sz="1000" dirty="0"/>
              <a:t>契約期間の複数年化 ：　有 ・ 無</a:t>
            </a:r>
            <a:endParaRPr lang="en-US" altLang="ja-JP" sz="1000" dirty="0"/>
          </a:p>
          <a:p>
            <a:pPr marL="171450" indent="-171450">
              <a:buFont typeface="Wingdings" panose="05000000000000000000" pitchFamily="2" charset="2"/>
              <a:buChar char="p"/>
            </a:pPr>
            <a:r>
              <a:rPr lang="ja-JP" altLang="en-US" sz="1000" dirty="0"/>
              <a:t>性能規定の導入　　　 ：　有 ・ 無</a:t>
            </a:r>
            <a:endParaRPr lang="en-US" altLang="ja-JP" sz="1000" dirty="0"/>
          </a:p>
        </p:txBody>
      </p:sp>
      <p:sp>
        <p:nvSpPr>
          <p:cNvPr id="9" name="テキスト ボックス 8">
            <a:extLst>
              <a:ext uri="{FF2B5EF4-FFF2-40B4-BE49-F238E27FC236}">
                <a16:creationId xmlns:a16="http://schemas.microsoft.com/office/drawing/2014/main" id="{BD8EB0F5-BD9C-3A2A-E1B1-029F96B175FD}"/>
              </a:ext>
            </a:extLst>
          </p:cNvPr>
          <p:cNvSpPr txBox="1"/>
          <p:nvPr/>
        </p:nvSpPr>
        <p:spPr>
          <a:xfrm>
            <a:off x="4644010" y="1709859"/>
            <a:ext cx="4320000" cy="2943277"/>
          </a:xfrm>
          <a:prstGeom prst="rect">
            <a:avLst/>
          </a:prstGeom>
          <a:noFill/>
          <a:ln w="19050">
            <a:solidFill>
              <a:schemeClr val="tx1">
                <a:lumMod val="65000"/>
                <a:lumOff val="35000"/>
              </a:schemeClr>
            </a:solidFill>
          </a:ln>
        </p:spPr>
        <p:txBody>
          <a:bodyPr wrap="square" rtlCol="0" anchor="t">
            <a:noAutofit/>
          </a:bodyPr>
          <a:lstStyle/>
          <a:p>
            <a:pPr algn="just"/>
            <a:r>
              <a:rPr kumimoji="1" lang="ja-JP" altLang="en-US" sz="1600" dirty="0">
                <a:latin typeface="+mn-ea"/>
                <a:ea typeface="+mn-ea"/>
              </a:rPr>
              <a:t>（２）自治体の束</a:t>
            </a:r>
            <a:endParaRPr lang="ja-JP" altLang="en-US" sz="1600" dirty="0"/>
          </a:p>
        </p:txBody>
      </p:sp>
      <p:sp>
        <p:nvSpPr>
          <p:cNvPr id="10" name="テキスト ボックス 9">
            <a:extLst>
              <a:ext uri="{FF2B5EF4-FFF2-40B4-BE49-F238E27FC236}">
                <a16:creationId xmlns:a16="http://schemas.microsoft.com/office/drawing/2014/main" id="{05886EFB-14AF-7F43-8B7D-13CC33DE0F9F}"/>
              </a:ext>
            </a:extLst>
          </p:cNvPr>
          <p:cNvSpPr txBox="1"/>
          <p:nvPr/>
        </p:nvSpPr>
        <p:spPr>
          <a:xfrm>
            <a:off x="4644365" y="4729597"/>
            <a:ext cx="4320000" cy="1925930"/>
          </a:xfrm>
          <a:prstGeom prst="rect">
            <a:avLst/>
          </a:prstGeom>
          <a:noFill/>
          <a:ln w="19050">
            <a:solidFill>
              <a:schemeClr val="tx1">
                <a:lumMod val="65000"/>
                <a:lumOff val="35000"/>
              </a:schemeClr>
            </a:solidFill>
          </a:ln>
        </p:spPr>
        <p:txBody>
          <a:bodyPr wrap="square" rtlCol="0" anchor="t">
            <a:noAutofit/>
          </a:bodyPr>
          <a:lstStyle/>
          <a:p>
            <a:pPr algn="just"/>
            <a:r>
              <a:rPr kumimoji="1" lang="ja-JP" altLang="en-US" sz="1600" dirty="0">
                <a:latin typeface="+mn-ea"/>
                <a:ea typeface="+mn-ea"/>
              </a:rPr>
              <a:t>（３）技術者連携、データ連携</a:t>
            </a:r>
            <a:endParaRPr lang="ja-JP" altLang="en-US" sz="1600" dirty="0"/>
          </a:p>
        </p:txBody>
      </p:sp>
      <p:sp>
        <p:nvSpPr>
          <p:cNvPr id="11" name="テキスト ボックス 10">
            <a:extLst>
              <a:ext uri="{FF2B5EF4-FFF2-40B4-BE49-F238E27FC236}">
                <a16:creationId xmlns:a16="http://schemas.microsoft.com/office/drawing/2014/main" id="{A13CE75B-9216-3D0D-451A-55D02925A988}"/>
              </a:ext>
            </a:extLst>
          </p:cNvPr>
          <p:cNvSpPr txBox="1"/>
          <p:nvPr/>
        </p:nvSpPr>
        <p:spPr>
          <a:xfrm>
            <a:off x="4644365" y="5013176"/>
            <a:ext cx="4320000" cy="1654299"/>
          </a:xfrm>
          <a:prstGeom prst="rect">
            <a:avLst/>
          </a:prstGeom>
          <a:noFill/>
        </p:spPr>
        <p:txBody>
          <a:bodyPr wrap="squar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ＭＳ Ｐゴシック"/>
                <a:ea typeface="ＭＳ Ｐゴシック"/>
                <a:cs typeface="+mn-cs"/>
              </a:rPr>
              <a:t>①技術者連携の具体メニュー</a:t>
            </a:r>
            <a:endParaRPr kumimoji="1" lang="en-US" altLang="ja-JP" sz="3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050" b="0" i="0" u="none" strike="noStrike" kern="1200" cap="none" spc="0" normalizeH="0" baseline="0" noProof="0" dirty="0">
                <a:ln>
                  <a:noFill/>
                </a:ln>
                <a:solidFill>
                  <a:prstClr val="black"/>
                </a:solidFill>
                <a:effectLst/>
                <a:uLnTx/>
                <a:uFillTx/>
                <a:latin typeface="ＭＳ Ｐゴシック"/>
                <a:ea typeface="ＭＳ Ｐゴシック"/>
                <a:cs typeface="+mn-cs"/>
              </a:rPr>
              <a:t>⇒</a:t>
            </a:r>
            <a:r>
              <a:rPr lang="ja-JP" altLang="en-US" sz="1050" dirty="0">
                <a:solidFill>
                  <a:prstClr val="black"/>
                </a:solidFill>
                <a:latin typeface="ＭＳ Ｐゴシック"/>
                <a:ea typeface="ＭＳ Ｐゴシック"/>
              </a:rPr>
              <a:t>　利用者との意見交換を実施し、現場のニーズを吸い上げ、よりよいシ</a:t>
            </a:r>
            <a:endParaRPr lang="en-US" altLang="ja-JP" sz="1050" dirty="0">
              <a:solidFill>
                <a:prstClr val="black"/>
              </a:solidFill>
              <a:latin typeface="ＭＳ Ｐゴシック"/>
              <a:ea typeface="ＭＳ Ｐゴシック"/>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lang="ja-JP" altLang="en-US" sz="1050" dirty="0">
                <a:solidFill>
                  <a:prstClr val="black"/>
                </a:solidFill>
                <a:latin typeface="ＭＳ Ｐゴシック"/>
                <a:ea typeface="ＭＳ Ｐゴシック"/>
              </a:rPr>
              <a:t>　　ステムにアップデート</a:t>
            </a:r>
            <a:endParaRPr lang="en-US" altLang="ja-JP" sz="1050" dirty="0">
              <a:solidFill>
                <a:prstClr val="black"/>
              </a:solidFill>
              <a:latin typeface="ＭＳ Ｐゴシック"/>
              <a:ea typeface="ＭＳ Ｐゴシック"/>
            </a:endParaRPr>
          </a:p>
          <a:p>
            <a:pPr marL="0" marR="0" lvl="0" indent="0" algn="just"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effectLst/>
                <a:uLnTx/>
                <a:uFillTx/>
                <a:latin typeface="ＭＳ Ｐゴシック"/>
                <a:ea typeface="ＭＳ Ｐゴシック"/>
                <a:cs typeface="+mn-cs"/>
              </a:rPr>
              <a:t>②データ連携の具体メニュー</a:t>
            </a:r>
            <a:endParaRPr kumimoji="1" lang="en-US" altLang="ja-JP" sz="1400" b="0" i="0" u="none" strike="noStrike" kern="1200" cap="none" spc="0" normalizeH="0" baseline="0" noProof="0" dirty="0">
              <a:ln>
                <a:noFill/>
              </a:ln>
              <a:effectLst/>
              <a:uLnTx/>
              <a:uFillTx/>
              <a:latin typeface="ＭＳ Ｐゴシック"/>
              <a:ea typeface="ＭＳ Ｐゴシック"/>
              <a:cs typeface="+mn-cs"/>
            </a:endParaRPr>
          </a:p>
          <a:p>
            <a:pPr marR="0" lvl="0" algn="just" defTabSz="914400" rtl="0" eaLnBrk="1" fontAlgn="base" latinLnBrk="0" hangingPunct="1">
              <a:lnSpc>
                <a:spcPct val="100000"/>
              </a:lnSpc>
              <a:spcBef>
                <a:spcPct val="0"/>
              </a:spcBef>
              <a:spcAft>
                <a:spcPct val="0"/>
              </a:spcAft>
              <a:buClrTx/>
              <a:buSzTx/>
              <a:tabLst/>
              <a:defRPr/>
            </a:pPr>
            <a:r>
              <a:rPr lang="ja-JP" altLang="en-US" sz="1050" dirty="0">
                <a:solidFill>
                  <a:prstClr val="black"/>
                </a:solidFill>
                <a:latin typeface="ＭＳ Ｐゴシック"/>
                <a:ea typeface="ＭＳ Ｐゴシック"/>
              </a:rPr>
              <a:t>⇒　当センターにおいて、県内全域と対象とした圏域統合型</a:t>
            </a:r>
            <a:r>
              <a:rPr lang="en-US" altLang="ja-JP" sz="1050" dirty="0">
                <a:solidFill>
                  <a:prstClr val="black"/>
                </a:solidFill>
                <a:latin typeface="ＭＳ Ｐゴシック"/>
                <a:ea typeface="ＭＳ Ｐゴシック"/>
              </a:rPr>
              <a:t>GIS</a:t>
            </a:r>
            <a:r>
              <a:rPr lang="ja-JP" altLang="en-US" sz="1050" dirty="0">
                <a:solidFill>
                  <a:prstClr val="black"/>
                </a:solidFill>
                <a:latin typeface="ＭＳ Ｐゴシック"/>
                <a:ea typeface="ＭＳ Ｐゴシック"/>
              </a:rPr>
              <a:t>を開発・運</a:t>
            </a:r>
            <a:endParaRPr lang="en-US" altLang="ja-JP" sz="1050" dirty="0">
              <a:solidFill>
                <a:prstClr val="black"/>
              </a:solidFill>
              <a:latin typeface="ＭＳ Ｐゴシック"/>
              <a:ea typeface="ＭＳ Ｐゴシック"/>
            </a:endParaRPr>
          </a:p>
          <a:p>
            <a:pPr marR="0" lvl="0" algn="just" defTabSz="914400" rtl="0" eaLnBrk="1" fontAlgn="base" latinLnBrk="0" hangingPunct="1">
              <a:lnSpc>
                <a:spcPct val="100000"/>
              </a:lnSpc>
              <a:spcBef>
                <a:spcPct val="0"/>
              </a:spcBef>
              <a:spcAft>
                <a:spcPct val="0"/>
              </a:spcAft>
              <a:buClrTx/>
              <a:buSzTx/>
              <a:tabLst/>
              <a:defRPr/>
            </a:pPr>
            <a:r>
              <a:rPr lang="ja-JP" altLang="en-US" sz="1050" dirty="0">
                <a:solidFill>
                  <a:prstClr val="black"/>
                </a:solidFill>
                <a:latin typeface="ＭＳ Ｐゴシック"/>
                <a:ea typeface="ＭＳ Ｐゴシック"/>
              </a:rPr>
              <a:t>　　営しており、この圏域統合型</a:t>
            </a:r>
            <a:r>
              <a:rPr lang="en-US" altLang="ja-JP" sz="1050" dirty="0">
                <a:solidFill>
                  <a:prstClr val="black"/>
                </a:solidFill>
                <a:latin typeface="ＭＳ Ｐゴシック"/>
                <a:ea typeface="ＭＳ Ｐゴシック"/>
              </a:rPr>
              <a:t>GIS</a:t>
            </a:r>
            <a:r>
              <a:rPr lang="ja-JP" altLang="en-US" sz="1050" dirty="0">
                <a:solidFill>
                  <a:prstClr val="black"/>
                </a:solidFill>
                <a:latin typeface="ＭＳ Ｐゴシック"/>
                <a:ea typeface="ＭＳ Ｐゴシック"/>
              </a:rPr>
              <a:t>を用いて各システムを開発</a:t>
            </a:r>
            <a:endParaRPr lang="en-US" altLang="ja-JP" sz="1050" dirty="0">
              <a:solidFill>
                <a:prstClr val="black"/>
              </a:solidFill>
              <a:latin typeface="ＭＳ Ｐゴシック"/>
              <a:ea typeface="ＭＳ Ｐゴシック"/>
            </a:endParaRPr>
          </a:p>
          <a:p>
            <a:pPr lvl="0" algn="just">
              <a:defRPr/>
            </a:pPr>
            <a:r>
              <a:rPr lang="ja-JP" altLang="en-US" sz="1050" dirty="0">
                <a:solidFill>
                  <a:prstClr val="black"/>
                </a:solidFill>
                <a:latin typeface="ＭＳ Ｐゴシック"/>
                <a:ea typeface="ＭＳ Ｐゴシック"/>
              </a:rPr>
              <a:t>⇒　県向けに開発したシステムを市町村が共同利用</a:t>
            </a:r>
            <a:endParaRPr lang="en-US" altLang="ja-JP" sz="1050" dirty="0">
              <a:solidFill>
                <a:prstClr val="black"/>
              </a:solidFill>
              <a:latin typeface="ＭＳ Ｐゴシック"/>
              <a:ea typeface="ＭＳ Ｐゴシック"/>
            </a:endParaRPr>
          </a:p>
          <a:p>
            <a:pPr lvl="0" algn="just">
              <a:defRPr/>
            </a:pPr>
            <a:r>
              <a:rPr lang="ja-JP" altLang="en-US" sz="1050" dirty="0">
                <a:solidFill>
                  <a:prstClr val="black"/>
                </a:solidFill>
                <a:latin typeface="ＭＳ Ｐゴシック"/>
                <a:ea typeface="ＭＳ Ｐゴシック"/>
              </a:rPr>
              <a:t>⇒　</a:t>
            </a:r>
            <a:r>
              <a:rPr lang="en-US" altLang="ja-JP" sz="1050" dirty="0">
                <a:solidFill>
                  <a:prstClr val="black"/>
                </a:solidFill>
                <a:latin typeface="ＭＳ Ｐゴシック"/>
                <a:ea typeface="ＭＳ Ｐゴシック"/>
              </a:rPr>
              <a:t>WEB</a:t>
            </a:r>
            <a:r>
              <a:rPr lang="ja-JP" altLang="en-US" sz="1050" dirty="0">
                <a:solidFill>
                  <a:prstClr val="black"/>
                </a:solidFill>
                <a:latin typeface="ＭＳ Ｐゴシック"/>
                <a:ea typeface="ＭＳ Ｐゴシック"/>
              </a:rPr>
              <a:t>アプリを採用しており、異なる端末から同時にログインでき、施設</a:t>
            </a:r>
            <a:endParaRPr lang="en-US" altLang="ja-JP" sz="1050" dirty="0">
              <a:solidFill>
                <a:prstClr val="black"/>
              </a:solidFill>
              <a:latin typeface="ＭＳ Ｐゴシック"/>
              <a:ea typeface="ＭＳ Ｐゴシック"/>
            </a:endParaRPr>
          </a:p>
          <a:p>
            <a:pPr lvl="0" algn="just">
              <a:defRPr/>
            </a:pPr>
            <a:r>
              <a:rPr lang="ja-JP" altLang="en-US" sz="1050" dirty="0">
                <a:solidFill>
                  <a:prstClr val="black"/>
                </a:solidFill>
                <a:latin typeface="ＭＳ Ｐゴシック"/>
                <a:ea typeface="ＭＳ Ｐゴシック"/>
              </a:rPr>
              <a:t>　　管理者のみならず、防災関係部局とのリアルタイムな情報共有が可能</a:t>
            </a:r>
            <a:endParaRPr lang="en-US" altLang="ja-JP" sz="1050" dirty="0">
              <a:solidFill>
                <a:prstClr val="black"/>
              </a:solidFill>
              <a:latin typeface="ＭＳ Ｐゴシック"/>
              <a:ea typeface="ＭＳ Ｐゴシック"/>
            </a:endParaRPr>
          </a:p>
        </p:txBody>
      </p:sp>
      <p:sp>
        <p:nvSpPr>
          <p:cNvPr id="12" name="テキスト ボックス 11">
            <a:extLst>
              <a:ext uri="{FF2B5EF4-FFF2-40B4-BE49-F238E27FC236}">
                <a16:creationId xmlns:a16="http://schemas.microsoft.com/office/drawing/2014/main" id="{6CD3290F-72D9-F322-D59A-0FE05DDD691B}"/>
              </a:ext>
            </a:extLst>
          </p:cNvPr>
          <p:cNvSpPr txBox="1"/>
          <p:nvPr/>
        </p:nvSpPr>
        <p:spPr>
          <a:xfrm>
            <a:off x="4643064" y="4216394"/>
            <a:ext cx="4320944" cy="430887"/>
          </a:xfrm>
          <a:prstGeom prst="rect">
            <a:avLst/>
          </a:prstGeom>
          <a:noFill/>
        </p:spPr>
        <p:txBody>
          <a:bodyPr wrap="square">
            <a:spAutoFit/>
          </a:bodyPr>
          <a:lstStyle/>
          <a:p>
            <a:pPr marL="171450" marR="0" lvl="0" indent="-171450" algn="just" defTabSz="914400" rtl="0" eaLnBrk="1" fontAlgn="base" latinLnBrk="0" hangingPunct="1">
              <a:lnSpc>
                <a:spcPct val="100000"/>
              </a:lnSpc>
              <a:spcBef>
                <a:spcPct val="0"/>
              </a:spcBef>
              <a:spcAft>
                <a:spcPct val="0"/>
              </a:spcAft>
              <a:buClrTx/>
              <a:buSzTx/>
              <a:buFont typeface="Wingdings" panose="05000000000000000000" pitchFamily="2" charset="2"/>
              <a:buChar char="p"/>
              <a:tabLst/>
              <a:defRPr/>
            </a:pPr>
            <a:r>
              <a:rPr kumimoji="1" lang="ja-JP" altLang="en-US" sz="1100" b="0" i="0" u="none" strike="noStrike" kern="1200" cap="none" spc="0" normalizeH="0" baseline="0" noProof="0" dirty="0">
                <a:ln>
                  <a:noFill/>
                </a:ln>
                <a:solidFill>
                  <a:prstClr val="black"/>
                </a:solidFill>
                <a:effectLst/>
                <a:uLnTx/>
                <a:uFillTx/>
                <a:latin typeface="ＭＳ Ｐゴシック"/>
                <a:ea typeface="ＭＳ Ｐゴシック"/>
                <a:cs typeface="+mn-cs"/>
              </a:rPr>
              <a:t>地方自治法上の共同処理制度の適用：　有　・　無</a:t>
            </a:r>
          </a:p>
          <a:p>
            <a:pPr marL="171450" marR="0" lvl="0" indent="-171450" algn="just" defTabSz="914400" rtl="0" eaLnBrk="1" fontAlgn="base" latinLnBrk="0" hangingPunct="1">
              <a:lnSpc>
                <a:spcPct val="100000"/>
              </a:lnSpc>
              <a:spcBef>
                <a:spcPct val="0"/>
              </a:spcBef>
              <a:spcAft>
                <a:spcPct val="0"/>
              </a:spcAft>
              <a:buClrTx/>
              <a:buSzTx/>
              <a:buFont typeface="Wingdings" panose="05000000000000000000" pitchFamily="2" charset="2"/>
              <a:buChar char="p"/>
              <a:tabLst/>
              <a:defRPr/>
            </a:pPr>
            <a:r>
              <a:rPr lang="ja-JP" altLang="en-US" sz="1100" dirty="0">
                <a:solidFill>
                  <a:prstClr val="black"/>
                </a:solidFill>
                <a:latin typeface="ＭＳ Ｐゴシック"/>
                <a:ea typeface="ＭＳ Ｐゴシック"/>
              </a:rPr>
              <a:t>連携協力道路制度の活用：　有　・　無</a:t>
            </a:r>
            <a:endParaRPr lang="en-US" altLang="ja-JP" sz="1100" dirty="0">
              <a:solidFill>
                <a:prstClr val="black"/>
              </a:solidFill>
              <a:latin typeface="ＭＳ Ｐゴシック"/>
              <a:ea typeface="ＭＳ Ｐゴシック"/>
            </a:endParaRPr>
          </a:p>
        </p:txBody>
      </p:sp>
      <p:sp>
        <p:nvSpPr>
          <p:cNvPr id="13" name="テキスト ボックス 12">
            <a:extLst>
              <a:ext uri="{FF2B5EF4-FFF2-40B4-BE49-F238E27FC236}">
                <a16:creationId xmlns:a16="http://schemas.microsoft.com/office/drawing/2014/main" id="{E0F3D630-74D4-9EAE-B339-291A6590B33F}"/>
              </a:ext>
            </a:extLst>
          </p:cNvPr>
          <p:cNvSpPr txBox="1"/>
          <p:nvPr/>
        </p:nvSpPr>
        <p:spPr>
          <a:xfrm>
            <a:off x="179992" y="910157"/>
            <a:ext cx="8784016" cy="475082"/>
          </a:xfrm>
          <a:prstGeom prst="rect">
            <a:avLst/>
          </a:prstGeom>
          <a:noFill/>
          <a:ln w="19050">
            <a:solidFill>
              <a:schemeClr val="tx1">
                <a:lumMod val="65000"/>
                <a:lumOff val="35000"/>
              </a:schemeClr>
            </a:solidFill>
          </a:ln>
        </p:spPr>
        <p:txBody>
          <a:bodyPr wrap="square" rtlCol="0" anchor="ctr">
            <a:noAutofit/>
          </a:bodyPr>
          <a:lstStyle/>
          <a:p>
            <a:pPr algn="just"/>
            <a:r>
              <a:rPr kumimoji="1" lang="ja-JP" altLang="en-US" sz="1400" dirty="0">
                <a:latin typeface="+mn-ea"/>
                <a:ea typeface="+mn-ea"/>
              </a:rPr>
              <a:t>「技術職員や財源不足等の課題に対し、県内市町村向けに効率的な施設管理と業務の円滑化を支援すべく、</a:t>
            </a:r>
            <a:endParaRPr kumimoji="1" lang="en-US" altLang="ja-JP" sz="1400" dirty="0">
              <a:latin typeface="+mn-ea"/>
              <a:ea typeface="+mn-ea"/>
            </a:endParaRPr>
          </a:p>
          <a:p>
            <a:pPr algn="just"/>
            <a:r>
              <a:rPr lang="ja-JP" altLang="en-US" sz="1400" dirty="0">
                <a:latin typeface="+mn-ea"/>
                <a:ea typeface="+mn-ea"/>
              </a:rPr>
              <a:t> 道路・河川・砂防等のパトロールや除雪業務を管理するシステム群（センターオフィスパッケージ）</a:t>
            </a:r>
            <a:r>
              <a:rPr kumimoji="1" lang="ja-JP" altLang="en-US" sz="1400" dirty="0">
                <a:latin typeface="+mn-ea"/>
                <a:ea typeface="+mn-ea"/>
              </a:rPr>
              <a:t>を開発</a:t>
            </a:r>
            <a:r>
              <a:rPr lang="ja-JP" altLang="en-US" sz="1400" dirty="0">
                <a:latin typeface="+mn-ea"/>
                <a:ea typeface="+mn-ea"/>
              </a:rPr>
              <a:t>」</a:t>
            </a:r>
            <a:endParaRPr kumimoji="1" lang="en-US" altLang="ja-JP" sz="1400" dirty="0">
              <a:latin typeface="+mn-ea"/>
              <a:ea typeface="+mn-ea"/>
            </a:endParaRPr>
          </a:p>
        </p:txBody>
      </p:sp>
      <p:sp>
        <p:nvSpPr>
          <p:cNvPr id="23" name="正方形/長方形 22">
            <a:extLst>
              <a:ext uri="{FF2B5EF4-FFF2-40B4-BE49-F238E27FC236}">
                <a16:creationId xmlns:a16="http://schemas.microsoft.com/office/drawing/2014/main" id="{4A8980EE-64E8-A218-488D-51DB8A14F4F8}"/>
              </a:ext>
            </a:extLst>
          </p:cNvPr>
          <p:cNvSpPr/>
          <p:nvPr/>
        </p:nvSpPr>
        <p:spPr>
          <a:xfrm>
            <a:off x="251520" y="4720247"/>
            <a:ext cx="4248116" cy="1399169"/>
          </a:xfrm>
          <a:prstGeom prst="rect">
            <a:avLst/>
          </a:prstGeom>
          <a:solidFill>
            <a:sysClr val="window" lastClr="FFFFFF"/>
          </a:solidFill>
          <a:ln w="3175" cap="flat" cmpd="sng" algn="ctr">
            <a:noFill/>
            <a:prstDash val="solid"/>
          </a:ln>
          <a:effectLst/>
        </p:spPr>
        <p:txBody>
          <a:bodyPr lIns="36000" tIns="0" rIns="36000" bIns="0" rtlCol="0" anchor="t" anchorCtr="0"/>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u="sng" kern="0" dirty="0">
                <a:solidFill>
                  <a:prstClr val="black"/>
                </a:solidFill>
                <a:latin typeface="+mn-ea"/>
                <a:ea typeface="+mn-ea"/>
              </a:rPr>
              <a:t>概要</a:t>
            </a:r>
            <a:endParaRPr kumimoji="0" lang="en-US" altLang="ja-JP" sz="800" u="sng" kern="0" dirty="0">
              <a:solidFill>
                <a:prstClr val="black"/>
              </a:solidFill>
              <a:latin typeface="+mn-ea"/>
              <a:ea typeface="+mn-ea"/>
            </a:endParaRPr>
          </a:p>
          <a:p>
            <a:pPr fontAlgn="auto">
              <a:spcBef>
                <a:spcPts val="0"/>
              </a:spcBef>
              <a:spcAft>
                <a:spcPts val="0"/>
              </a:spcAft>
              <a:defRPr/>
            </a:pPr>
            <a:r>
              <a:rPr lang="ja-JP" altLang="ja-JP" sz="800" dirty="0">
                <a:latin typeface="+mn-ea"/>
                <a:ea typeface="+mn-ea"/>
              </a:rPr>
              <a:t>・</a:t>
            </a:r>
            <a:r>
              <a:rPr lang="ja-JP" altLang="en-US" sz="800" dirty="0">
                <a:latin typeface="+mn-ea"/>
                <a:ea typeface="+mn-ea"/>
              </a:rPr>
              <a:t>センターオフィスパッケージ</a:t>
            </a:r>
            <a:r>
              <a:rPr lang="ja-JP" altLang="ja-JP" sz="800" dirty="0">
                <a:latin typeface="+mn-ea"/>
                <a:ea typeface="+mn-ea"/>
              </a:rPr>
              <a:t>は、市町村向けに「県域統合型</a:t>
            </a:r>
            <a:r>
              <a:rPr lang="en-US" altLang="ja-JP" sz="800" dirty="0">
                <a:latin typeface="+mn-ea"/>
                <a:ea typeface="+mn-ea"/>
              </a:rPr>
              <a:t>GIS</a:t>
            </a:r>
            <a:r>
              <a:rPr lang="ja-JP" altLang="ja-JP" sz="800" dirty="0">
                <a:latin typeface="+mn-ea"/>
                <a:ea typeface="+mn-ea"/>
              </a:rPr>
              <a:t>」をベースとして開発したもので、</a:t>
            </a:r>
            <a:endParaRPr lang="en-US" altLang="ja-JP" sz="800" dirty="0">
              <a:latin typeface="+mn-ea"/>
              <a:ea typeface="+mn-ea"/>
            </a:endParaRPr>
          </a:p>
          <a:p>
            <a:pPr fontAlgn="auto">
              <a:spcBef>
                <a:spcPts val="0"/>
              </a:spcBef>
              <a:spcAft>
                <a:spcPts val="0"/>
              </a:spcAft>
              <a:defRPr/>
            </a:pPr>
            <a:r>
              <a:rPr lang="ja-JP" altLang="en-US" sz="800" dirty="0">
                <a:latin typeface="+mn-ea"/>
                <a:ea typeface="+mn-ea"/>
              </a:rPr>
              <a:t>　</a:t>
            </a:r>
            <a:r>
              <a:rPr lang="ja-JP" altLang="ja-JP" sz="800" dirty="0">
                <a:latin typeface="+mn-ea"/>
                <a:ea typeface="+mn-ea"/>
              </a:rPr>
              <a:t>土木施設の</a:t>
            </a:r>
            <a:r>
              <a:rPr lang="ja-JP" altLang="ja-JP" sz="800" dirty="0">
                <a:latin typeface="ＭＳ Ｐゴシック 本文"/>
                <a:ea typeface="+mn-ea"/>
              </a:rPr>
              <a:t>位置や諸元等を管理するアプリケーション群の総称であり、効率的な施設管理と業</a:t>
            </a:r>
            <a:endParaRPr lang="en-US" altLang="ja-JP" sz="800" dirty="0">
              <a:latin typeface="ＭＳ Ｐゴシック 本文"/>
              <a:ea typeface="+mn-ea"/>
            </a:endParaRPr>
          </a:p>
          <a:p>
            <a:pPr fontAlgn="auto">
              <a:spcBef>
                <a:spcPts val="0"/>
              </a:spcBef>
              <a:spcAft>
                <a:spcPts val="0"/>
              </a:spcAft>
              <a:defRPr/>
            </a:pPr>
            <a:r>
              <a:rPr lang="ja-JP" altLang="en-US" sz="800" dirty="0">
                <a:latin typeface="ＭＳ Ｐゴシック 本文"/>
                <a:ea typeface="+mn-ea"/>
              </a:rPr>
              <a:t>　</a:t>
            </a:r>
            <a:r>
              <a:rPr lang="ja-JP" altLang="ja-JP" sz="800" dirty="0">
                <a:latin typeface="ＭＳ Ｐゴシック 本文"/>
                <a:ea typeface="+mn-ea"/>
              </a:rPr>
              <a:t>務の円滑化を支援。</a:t>
            </a:r>
            <a:endParaRPr lang="en-US" altLang="ja-JP" sz="800" dirty="0">
              <a:latin typeface="ＭＳ Ｐゴシック 本文"/>
              <a:ea typeface="+mn-ea"/>
            </a:endParaRPr>
          </a:p>
          <a:p>
            <a:pPr fontAlgn="auto">
              <a:spcBef>
                <a:spcPts val="0"/>
              </a:spcBef>
              <a:spcAft>
                <a:spcPts val="0"/>
              </a:spcAft>
              <a:defRPr/>
            </a:pPr>
            <a:r>
              <a:rPr lang="ja-JP" altLang="en-US" sz="800" dirty="0">
                <a:latin typeface="ＭＳ Ｐゴシック 本文"/>
                <a:ea typeface="+mn-ea"/>
              </a:rPr>
              <a:t>・</a:t>
            </a:r>
            <a:r>
              <a:rPr lang="ja-JP" altLang="ja-JP" sz="800" dirty="0">
                <a:latin typeface="ＭＳ Ｐゴシック 本文"/>
              </a:rPr>
              <a:t>市町村は利用したいアプリケーションを自由に選択して契約。</a:t>
            </a:r>
            <a:endParaRPr lang="en-US" altLang="ja-JP" sz="800" dirty="0">
              <a:latin typeface="ＭＳ Ｐゴシック 本文"/>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800" u="sng" kern="0" dirty="0">
              <a:solidFill>
                <a:prstClr val="black"/>
              </a:solidFill>
              <a:latin typeface="+mn-ea"/>
              <a:ea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u="sng" kern="0" dirty="0">
                <a:solidFill>
                  <a:prstClr val="black"/>
                </a:solidFill>
                <a:latin typeface="+mn-ea"/>
                <a:ea typeface="+mn-ea"/>
              </a:rPr>
              <a:t>経緯</a:t>
            </a:r>
            <a:endParaRPr kumimoji="0" lang="en-US" altLang="ja-JP" sz="800" u="sng" kern="0" dirty="0">
              <a:solidFill>
                <a:prstClr val="black"/>
              </a:solidFill>
              <a:latin typeface="+mn-ea"/>
              <a:ea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latin typeface="+mn-ea"/>
                <a:ea typeface="+mn-ea"/>
                <a:cs typeface="+mn-cs"/>
              </a:rPr>
              <a:t>・平成２３年度　市町村向けに</a:t>
            </a:r>
            <a:r>
              <a:rPr kumimoji="0" lang="ja-JP" altLang="en-US" sz="800" kern="0" dirty="0">
                <a:solidFill>
                  <a:prstClr val="black"/>
                </a:solidFill>
                <a:latin typeface="+mn-ea"/>
                <a:ea typeface="+mn-ea"/>
              </a:rPr>
              <a:t>各</a:t>
            </a:r>
            <a:r>
              <a:rPr kumimoji="0" lang="ja-JP" altLang="en-US" sz="800" b="0" i="0" u="none" strike="noStrike" kern="0" cap="none" spc="0" normalizeH="0" baseline="0" noProof="0" dirty="0">
                <a:ln>
                  <a:noFill/>
                </a:ln>
                <a:solidFill>
                  <a:prstClr val="black"/>
                </a:solidFill>
                <a:effectLst/>
                <a:uLnTx/>
                <a:uFillTx/>
                <a:latin typeface="+mn-ea"/>
                <a:ea typeface="+mn-ea"/>
                <a:cs typeface="+mn-cs"/>
              </a:rPr>
              <a:t>システムの運用を開始</a:t>
            </a:r>
            <a:endParaRPr kumimoji="0" lang="en-US" altLang="ja-JP" sz="800" b="0" i="0" u="none" strike="noStrike" kern="0" cap="none" spc="0" normalizeH="0" baseline="0" noProof="0" dirty="0">
              <a:ln>
                <a:noFill/>
              </a:ln>
              <a:solidFill>
                <a:prstClr val="black"/>
              </a:solidFill>
              <a:effectLst/>
              <a:uLnTx/>
              <a:uFillTx/>
              <a:latin typeface="+mn-ea"/>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prstClr val="black"/>
                </a:solidFill>
                <a:effectLst/>
                <a:uLnTx/>
                <a:uFillTx/>
                <a:latin typeface="+mn-ea"/>
                <a:ea typeface="+mn-ea"/>
                <a:cs typeface="+mn-cs"/>
              </a:rPr>
              <a:t>・令和８年度　　</a:t>
            </a:r>
            <a:r>
              <a:rPr kumimoji="0" lang="ja-JP" altLang="en-US" sz="800" kern="0" dirty="0">
                <a:solidFill>
                  <a:prstClr val="black"/>
                </a:solidFill>
                <a:latin typeface="+mn-ea"/>
                <a:ea typeface="+mn-ea"/>
              </a:rPr>
              <a:t>県内市町村との契約件数が過半数を超える</a:t>
            </a:r>
            <a:endParaRPr kumimoji="0" lang="en-US" altLang="ja-JP" sz="800" kern="0" dirty="0">
              <a:solidFill>
                <a:prstClr val="black"/>
              </a:solidFill>
              <a:latin typeface="+mn-ea"/>
              <a:ea typeface="+mn-ea"/>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prstClr val="black"/>
              </a:solidFill>
              <a:effectLst/>
              <a:uLnTx/>
              <a:uFillTx/>
              <a:latin typeface="+mn-ea"/>
              <a:ea typeface="+mn-ea"/>
              <a:cs typeface="+mn-cs"/>
            </a:endParaRPr>
          </a:p>
        </p:txBody>
      </p:sp>
      <p:sp>
        <p:nvSpPr>
          <p:cNvPr id="28" name="楕円 27">
            <a:extLst>
              <a:ext uri="{FF2B5EF4-FFF2-40B4-BE49-F238E27FC236}">
                <a16:creationId xmlns:a16="http://schemas.microsoft.com/office/drawing/2014/main" id="{CF064EE0-B79B-1EAB-C992-CB6D5EBB0E18}"/>
              </a:ext>
            </a:extLst>
          </p:cNvPr>
          <p:cNvSpPr/>
          <p:nvPr/>
        </p:nvSpPr>
        <p:spPr>
          <a:xfrm>
            <a:off x="2018171" y="6311653"/>
            <a:ext cx="168611" cy="16952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楕円 28">
            <a:extLst>
              <a:ext uri="{FF2B5EF4-FFF2-40B4-BE49-F238E27FC236}">
                <a16:creationId xmlns:a16="http://schemas.microsoft.com/office/drawing/2014/main" id="{B2910777-367C-5E20-EE04-A11D6E00E4C9}"/>
              </a:ext>
            </a:extLst>
          </p:cNvPr>
          <p:cNvSpPr/>
          <p:nvPr/>
        </p:nvSpPr>
        <p:spPr>
          <a:xfrm>
            <a:off x="6933565" y="4403005"/>
            <a:ext cx="257233" cy="225074"/>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楕円 29">
            <a:extLst>
              <a:ext uri="{FF2B5EF4-FFF2-40B4-BE49-F238E27FC236}">
                <a16:creationId xmlns:a16="http://schemas.microsoft.com/office/drawing/2014/main" id="{08F4FC63-6870-9C2D-004C-838791F843CB}"/>
              </a:ext>
            </a:extLst>
          </p:cNvPr>
          <p:cNvSpPr/>
          <p:nvPr/>
        </p:nvSpPr>
        <p:spPr>
          <a:xfrm>
            <a:off x="7628830" y="4239658"/>
            <a:ext cx="257233" cy="225074"/>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1" name="表 18">
            <a:extLst>
              <a:ext uri="{FF2B5EF4-FFF2-40B4-BE49-F238E27FC236}">
                <a16:creationId xmlns:a16="http://schemas.microsoft.com/office/drawing/2014/main" id="{73CCC20C-DDF9-D9BF-4AF8-8E1C392CE94E}"/>
              </a:ext>
            </a:extLst>
          </p:cNvPr>
          <p:cNvGraphicFramePr>
            <a:graphicFrameLocks noGrp="1"/>
          </p:cNvGraphicFramePr>
          <p:nvPr>
            <p:extLst>
              <p:ext uri="{D42A27DB-BD31-4B8C-83A1-F6EECF244321}">
                <p14:modId xmlns:p14="http://schemas.microsoft.com/office/powerpoint/2010/main" val="1573240762"/>
              </p:ext>
            </p:extLst>
          </p:nvPr>
        </p:nvGraphicFramePr>
        <p:xfrm>
          <a:off x="251520" y="2072497"/>
          <a:ext cx="4176000" cy="2524903"/>
        </p:xfrm>
        <a:graphic>
          <a:graphicData uri="http://schemas.openxmlformats.org/drawingml/2006/table">
            <a:tbl>
              <a:tblPr firstRow="1" bandRow="1"/>
              <a:tblGrid>
                <a:gridCol w="720000">
                  <a:extLst>
                    <a:ext uri="{9D8B030D-6E8A-4147-A177-3AD203B41FA5}">
                      <a16:colId xmlns:a16="http://schemas.microsoft.com/office/drawing/2014/main" val="172406178"/>
                    </a:ext>
                  </a:extLst>
                </a:gridCol>
                <a:gridCol w="576000">
                  <a:extLst>
                    <a:ext uri="{9D8B030D-6E8A-4147-A177-3AD203B41FA5}">
                      <a16:colId xmlns:a16="http://schemas.microsoft.com/office/drawing/2014/main" val="1055651075"/>
                    </a:ext>
                  </a:extLst>
                </a:gridCol>
                <a:gridCol w="576000">
                  <a:extLst>
                    <a:ext uri="{9D8B030D-6E8A-4147-A177-3AD203B41FA5}">
                      <a16:colId xmlns:a16="http://schemas.microsoft.com/office/drawing/2014/main" val="884838355"/>
                    </a:ext>
                  </a:extLst>
                </a:gridCol>
                <a:gridCol w="576000">
                  <a:extLst>
                    <a:ext uri="{9D8B030D-6E8A-4147-A177-3AD203B41FA5}">
                      <a16:colId xmlns:a16="http://schemas.microsoft.com/office/drawing/2014/main" val="2911517556"/>
                    </a:ext>
                  </a:extLst>
                </a:gridCol>
                <a:gridCol w="576000">
                  <a:extLst>
                    <a:ext uri="{9D8B030D-6E8A-4147-A177-3AD203B41FA5}">
                      <a16:colId xmlns:a16="http://schemas.microsoft.com/office/drawing/2014/main" val="4232164755"/>
                    </a:ext>
                  </a:extLst>
                </a:gridCol>
                <a:gridCol w="576000">
                  <a:extLst>
                    <a:ext uri="{9D8B030D-6E8A-4147-A177-3AD203B41FA5}">
                      <a16:colId xmlns:a16="http://schemas.microsoft.com/office/drawing/2014/main" val="2458884806"/>
                    </a:ext>
                  </a:extLst>
                </a:gridCol>
                <a:gridCol w="576000">
                  <a:extLst>
                    <a:ext uri="{9D8B030D-6E8A-4147-A177-3AD203B41FA5}">
                      <a16:colId xmlns:a16="http://schemas.microsoft.com/office/drawing/2014/main" val="1192198917"/>
                    </a:ext>
                  </a:extLst>
                </a:gridCol>
              </a:tblGrid>
              <a:tr h="168496">
                <a:tc rowSpan="2">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r"/>
                      <a:r>
                        <a:rPr kumimoji="1" lang="ja-JP" altLang="en-US" sz="700" dirty="0">
                          <a:solidFill>
                            <a:schemeClr val="tx1"/>
                          </a:solidFill>
                          <a:latin typeface="+mn-ea"/>
                          <a:ea typeface="+mn-ea"/>
                        </a:rPr>
                        <a:t>業務プロセス</a:t>
                      </a: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en-US" altLang="ja-JP" sz="700" dirty="0">
                        <a:solidFill>
                          <a:schemeClr val="tx1"/>
                        </a:solidFill>
                        <a:latin typeface="+mn-ea"/>
                        <a:ea typeface="+mn-ea"/>
                      </a:endParaRPr>
                    </a:p>
                    <a:p>
                      <a:pPr algn="r"/>
                      <a:endParaRPr kumimoji="1" lang="ja-JP" altLang="en-US" sz="700" dirty="0">
                        <a:solidFill>
                          <a:schemeClr val="tx1"/>
                        </a:solidFill>
                        <a:latin typeface="+mn-ea"/>
                        <a:ea typeface="+mn-ea"/>
                      </a:endParaRPr>
                    </a:p>
                    <a:p>
                      <a:pPr algn="l"/>
                      <a:r>
                        <a:rPr kumimoji="1" lang="ja-JP" altLang="en-US" sz="700" dirty="0">
                          <a:solidFill>
                            <a:schemeClr val="tx1"/>
                          </a:solidFill>
                          <a:latin typeface="+mn-ea"/>
                          <a:ea typeface="+mn-ea"/>
                        </a:rPr>
                        <a:t>インフラ分野</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ap="flat" cmpd="sng" algn="ctr">
                      <a:solidFill>
                        <a:sysClr val="windowText" lastClr="000000"/>
                      </a:solidFill>
                      <a:prstDash val="solid"/>
                      <a:round/>
                      <a:headEnd type="none" w="med" len="med"/>
                      <a:tailEnd type="none" w="med" len="med"/>
                    </a:lnTlToBr>
                    <a:lnBlToTr w="12700" cmpd="sng">
                      <a:noFill/>
                      <a:prstDash val="solid"/>
                    </a:lnBlToTr>
                    <a:noFill/>
                  </a:tcPr>
                </a:tc>
                <a:tc gridSpan="2">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日常維持管理業務</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grid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構造物の定期点検関連</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kumimoji="1" lang="ja-JP" altLang="en-US"/>
                    </a:p>
                  </a:txBody>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hMerge="1">
                  <a:txBody>
                    <a:bodyPr/>
                    <a:lstStyle/>
                    <a:p>
                      <a:pPr algn="ctr"/>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extLst>
                  <a:ext uri="{0D108BD9-81ED-4DB2-BD59-A6C34878D82A}">
                    <a16:rowId xmlns:a16="http://schemas.microsoft.com/office/drawing/2014/main" val="2093253002"/>
                  </a:ext>
                </a:extLst>
              </a:tr>
              <a:tr h="360000">
                <a:tc vMerge="1">
                  <a:txBody>
                    <a:bodyPr/>
                    <a:lstStyle/>
                    <a:p>
                      <a:endParaRPr kumimoji="1" lang="ja-JP" altLang="en-US" sz="1000">
                        <a:solidFill>
                          <a:schemeClr val="bg1"/>
                        </a:solidFill>
                      </a:endParaRPr>
                    </a:p>
                  </a:txBody>
                  <a:tcPr marL="36000" marR="36000" marT="36000" marB="3600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rgbClr val="404040"/>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窓口</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業務</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維持</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作業</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計画</a:t>
                      </a:r>
                      <a:endParaRPr kumimoji="1" lang="en-US" altLang="ja-JP" sz="1000" dirty="0">
                        <a:solidFill>
                          <a:schemeClr val="bg1"/>
                        </a:solidFill>
                        <a:latin typeface="+mn-ea"/>
                        <a:ea typeface="+mn-ea"/>
                      </a:endParaRPr>
                    </a:p>
                    <a:p>
                      <a:pPr algn="ctr"/>
                      <a:r>
                        <a:rPr kumimoji="1" lang="ja-JP" altLang="en-US" sz="1000" dirty="0">
                          <a:solidFill>
                            <a:schemeClr val="bg1"/>
                          </a:solidFill>
                          <a:latin typeface="+mn-ea"/>
                          <a:ea typeface="+mn-ea"/>
                        </a:rPr>
                        <a:t>策定</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点検</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設計</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1000" dirty="0">
                          <a:solidFill>
                            <a:schemeClr val="bg1"/>
                          </a:solidFill>
                          <a:latin typeface="+mn-ea"/>
                          <a:ea typeface="+mn-ea"/>
                        </a:rPr>
                        <a:t>工事</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357153111"/>
                  </a:ext>
                </a:extLst>
              </a:tr>
              <a:tr h="186688">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dirty="0">
                          <a:latin typeface="+mn-ea"/>
                          <a:ea typeface="+mn-ea"/>
                        </a:rPr>
                        <a:t>道路</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パトロール</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施設台帳</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橋梁</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5397074"/>
                  </a:ext>
                </a:extLst>
              </a:tr>
              <a:tr h="13678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トンネル</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79825436"/>
                  </a:ext>
                </a:extLst>
              </a:tr>
              <a:tr h="23089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道路</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附属物</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17803449"/>
                  </a:ext>
                </a:extLst>
              </a:tr>
              <a:tr h="20308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舗装</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19672628"/>
                  </a:ext>
                </a:extLst>
              </a:tr>
              <a:tr h="170184">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河川</a:t>
                      </a:r>
                      <a:endParaRPr kumimoji="1" lang="en-US" altLang="ja-JP" sz="700" dirty="0">
                        <a:latin typeface="+mn-ea"/>
                        <a:ea typeface="+mn-ea"/>
                      </a:endParaRPr>
                    </a:p>
                    <a:p>
                      <a:pPr algn="ctr"/>
                      <a:r>
                        <a:rPr kumimoji="1" lang="ja-JP" altLang="en-US" sz="700" dirty="0">
                          <a:latin typeface="+mn-ea"/>
                          <a:ea typeface="+mn-ea"/>
                        </a:rPr>
                        <a:t>（砂防も含む）</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パトロール</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施設台帳</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河川・砂防</a:t>
                      </a:r>
                      <a:endParaRPr kumimoji="1" lang="en-US" altLang="ja-JP" sz="700" dirty="0">
                        <a:solidFill>
                          <a:schemeClr val="tx1">
                            <a:lumMod val="50000"/>
                            <a:lumOff val="50000"/>
                          </a:schemeClr>
                        </a:solidFill>
                        <a:latin typeface="+mn-ea"/>
                        <a:ea typeface="+mn-ea"/>
                      </a:endParaRPr>
                    </a:p>
                    <a:p>
                      <a:pPr algn="ctr"/>
                      <a:r>
                        <a:rPr kumimoji="1" lang="ja-JP" altLang="en-US" sz="700" dirty="0">
                          <a:solidFill>
                            <a:schemeClr val="tx1">
                              <a:lumMod val="50000"/>
                              <a:lumOff val="50000"/>
                            </a:schemeClr>
                          </a:solidFill>
                          <a:latin typeface="+mn-ea"/>
                          <a:ea typeface="+mn-ea"/>
                        </a:rPr>
                        <a:t>構造物</a:t>
                      </a: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en-US" altLang="ja-JP"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2042008"/>
                  </a:ext>
                </a:extLst>
              </a:tr>
              <a:tr h="187991">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dirty="0">
                          <a:latin typeface="+mn-ea"/>
                          <a:ea typeface="+mn-ea"/>
                        </a:rPr>
                        <a:t>公園</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2348043" rtl="0" eaLnBrk="1" fontAlgn="auto" latinLnBrk="0" hangingPunct="1">
                        <a:lnSpc>
                          <a:spcPct val="100000"/>
                        </a:lnSpc>
                        <a:spcBef>
                          <a:spcPts val="0"/>
                        </a:spcBef>
                        <a:spcAft>
                          <a:spcPts val="0"/>
                        </a:spcAft>
                        <a:buClrTx/>
                        <a:buSzTx/>
                        <a:buFontTx/>
                        <a:buNone/>
                        <a:tabLst/>
                        <a:defRPr/>
                      </a:pPr>
                      <a:endParaRPr kumimoji="1" lang="en-US" altLang="ja-JP" sz="700" kern="1200" dirty="0">
                        <a:solidFill>
                          <a:schemeClr val="tx1">
                            <a:lumMod val="50000"/>
                            <a:lumOff val="50000"/>
                          </a:schemeClr>
                        </a:solidFill>
                        <a:latin typeface="+mn-ea"/>
                        <a:ea typeface="ＭＳ Ｐゴシック"/>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solidFill>
                            <a:schemeClr val="tx1">
                              <a:lumMod val="50000"/>
                              <a:lumOff val="50000"/>
                            </a:schemeClr>
                          </a:solidFill>
                          <a:latin typeface="+mn-ea"/>
                          <a:ea typeface="+mn-ea"/>
                        </a:rPr>
                        <a:t>遊具</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6069152"/>
                  </a:ext>
                </a:extLst>
              </a:tr>
              <a:tr h="228104">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下水道</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2348043" rtl="0" eaLnBrk="1" fontAlgn="auto" latinLnBrk="0" hangingPunct="1">
                        <a:lnSpc>
                          <a:spcPct val="100000"/>
                        </a:lnSpc>
                        <a:spcBef>
                          <a:spcPts val="0"/>
                        </a:spcBef>
                        <a:spcAft>
                          <a:spcPts val="0"/>
                        </a:spcAft>
                        <a:buClrTx/>
                        <a:buSzTx/>
                        <a:buFontTx/>
                        <a:buNone/>
                        <a:tabLst/>
                        <a:defRPr/>
                      </a:pPr>
                      <a:r>
                        <a:rPr kumimoji="1" lang="ja-JP" altLang="en-US" sz="700" kern="1200" dirty="0">
                          <a:solidFill>
                            <a:schemeClr val="tx1">
                              <a:lumMod val="50000"/>
                              <a:lumOff val="50000"/>
                            </a:schemeClr>
                          </a:solidFill>
                          <a:latin typeface="+mn-ea"/>
                          <a:ea typeface="ＭＳ Ｐゴシック"/>
                          <a:cs typeface="+mn-cs"/>
                        </a:rPr>
                        <a:t>施設台帳</a:t>
                      </a:r>
                      <a:endParaRPr kumimoji="1" lang="en-US" altLang="ja-JP" sz="700" kern="1200" dirty="0">
                        <a:solidFill>
                          <a:schemeClr val="tx1">
                            <a:lumMod val="50000"/>
                            <a:lumOff val="50000"/>
                          </a:schemeClr>
                        </a:solidFill>
                        <a:latin typeface="+mn-ea"/>
                        <a:ea typeface="ＭＳ Ｐゴシック"/>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管路施設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処理施設</a:t>
                      </a: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rPr>
                        <a:t>ポンプ場</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1040007"/>
                  </a:ext>
                </a:extLst>
              </a:tr>
              <a:tr h="200296">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r>
                        <a:rPr kumimoji="1" lang="ja-JP" altLang="en-US" sz="700" dirty="0">
                          <a:latin typeface="+mn-ea"/>
                          <a:ea typeface="+mn-ea"/>
                        </a:rPr>
                        <a:t>その他</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algn="ctr"/>
                      <a:endParaRPr kumimoji="1" lang="ja-JP" altLang="en-US" sz="700" dirty="0">
                        <a:solidFill>
                          <a:schemeClr val="tx1">
                            <a:lumMod val="50000"/>
                            <a:lumOff val="50000"/>
                          </a:schemeClr>
                        </a:solidFill>
                        <a:latin typeface="+mn-ea"/>
                        <a:ea typeface="+mn-ea"/>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2348043" rtl="0" eaLnBrk="1" fontAlgn="auto" latinLnBrk="0" hangingPunct="1">
                        <a:lnSpc>
                          <a:spcPct val="100000"/>
                        </a:lnSpc>
                        <a:spcBef>
                          <a:spcPts val="0"/>
                        </a:spcBef>
                        <a:spcAft>
                          <a:spcPts val="0"/>
                        </a:spcAft>
                        <a:buClrTx/>
                        <a:buSzTx/>
                        <a:buFontTx/>
                        <a:buNone/>
                        <a:tabLst/>
                        <a:defRPr/>
                      </a:pPr>
                      <a:r>
                        <a:rPr kumimoji="1" lang="ja-JP" altLang="en-US" sz="700" kern="1200" dirty="0">
                          <a:solidFill>
                            <a:schemeClr val="tx1">
                              <a:lumMod val="50000"/>
                              <a:lumOff val="50000"/>
                            </a:schemeClr>
                          </a:solidFill>
                          <a:latin typeface="+mn-ea"/>
                          <a:ea typeface="ＭＳ Ｐゴシック"/>
                          <a:cs typeface="+mn-cs"/>
                        </a:rPr>
                        <a:t>除雪</a:t>
                      </a:r>
                      <a:r>
                        <a:rPr kumimoji="1" lang="en-US" altLang="ja-JP" sz="700" kern="1200" dirty="0">
                          <a:solidFill>
                            <a:schemeClr val="tx1">
                              <a:lumMod val="50000"/>
                              <a:lumOff val="50000"/>
                            </a:schemeClr>
                          </a:solidFill>
                          <a:latin typeface="+mn-ea"/>
                          <a:ea typeface="ＭＳ Ｐゴシック"/>
                          <a:cs typeface="+mn-cs"/>
                        </a:rPr>
                        <a:t>※</a:t>
                      </a: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mn-ea"/>
                        <a:ea typeface="+mn-ea"/>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2348043" rtl="0" eaLnBrk="1" latinLnBrk="0" hangingPunct="1">
                        <a:defRPr kumimoji="1" sz="4622" kern="1200">
                          <a:solidFill>
                            <a:schemeClr val="tx1"/>
                          </a:solidFill>
                          <a:latin typeface="Arial"/>
                          <a:ea typeface="ＭＳ Ｐゴシック"/>
                        </a:defRPr>
                      </a:lvl1pPr>
                      <a:lvl2pPr marL="1174023" algn="l" defTabSz="2348043" rtl="0" eaLnBrk="1" latinLnBrk="0" hangingPunct="1">
                        <a:defRPr kumimoji="1" sz="4622" kern="1200">
                          <a:solidFill>
                            <a:schemeClr val="tx1"/>
                          </a:solidFill>
                          <a:latin typeface="Arial"/>
                          <a:ea typeface="ＭＳ Ｐゴシック"/>
                        </a:defRPr>
                      </a:lvl2pPr>
                      <a:lvl3pPr marL="2348043" algn="l" defTabSz="2348043" rtl="0" eaLnBrk="1" latinLnBrk="0" hangingPunct="1">
                        <a:defRPr kumimoji="1" sz="4622" kern="1200">
                          <a:solidFill>
                            <a:schemeClr val="tx1"/>
                          </a:solidFill>
                          <a:latin typeface="Arial"/>
                          <a:ea typeface="ＭＳ Ｐゴシック"/>
                        </a:defRPr>
                      </a:lvl3pPr>
                      <a:lvl4pPr marL="3522066" algn="l" defTabSz="2348043" rtl="0" eaLnBrk="1" latinLnBrk="0" hangingPunct="1">
                        <a:defRPr kumimoji="1" sz="4622" kern="1200">
                          <a:solidFill>
                            <a:schemeClr val="tx1"/>
                          </a:solidFill>
                          <a:latin typeface="Arial"/>
                          <a:ea typeface="ＭＳ Ｐゴシック"/>
                        </a:defRPr>
                      </a:lvl4pPr>
                      <a:lvl5pPr marL="4696088" algn="l" defTabSz="2348043" rtl="0" eaLnBrk="1" latinLnBrk="0" hangingPunct="1">
                        <a:defRPr kumimoji="1" sz="4622" kern="1200">
                          <a:solidFill>
                            <a:schemeClr val="tx1"/>
                          </a:solidFill>
                          <a:latin typeface="Arial"/>
                          <a:ea typeface="ＭＳ Ｐゴシック"/>
                        </a:defRPr>
                      </a:lvl5pPr>
                      <a:lvl6pPr marL="5870108" algn="l" defTabSz="2348043" rtl="0" eaLnBrk="1" latinLnBrk="0" hangingPunct="1">
                        <a:defRPr kumimoji="1" sz="4622" kern="1200">
                          <a:solidFill>
                            <a:schemeClr val="tx1"/>
                          </a:solidFill>
                          <a:latin typeface="Arial"/>
                          <a:ea typeface="ＭＳ Ｐゴシック"/>
                        </a:defRPr>
                      </a:lvl6pPr>
                      <a:lvl7pPr marL="7044131" algn="l" defTabSz="2348043" rtl="0" eaLnBrk="1" latinLnBrk="0" hangingPunct="1">
                        <a:defRPr kumimoji="1" sz="4622" kern="1200">
                          <a:solidFill>
                            <a:schemeClr val="tx1"/>
                          </a:solidFill>
                          <a:latin typeface="Arial"/>
                          <a:ea typeface="ＭＳ Ｐゴシック"/>
                        </a:defRPr>
                      </a:lvl7pPr>
                      <a:lvl8pPr marL="8218153" algn="l" defTabSz="2348043" rtl="0" eaLnBrk="1" latinLnBrk="0" hangingPunct="1">
                        <a:defRPr kumimoji="1" sz="4622" kern="1200">
                          <a:solidFill>
                            <a:schemeClr val="tx1"/>
                          </a:solidFill>
                          <a:latin typeface="Arial"/>
                          <a:ea typeface="ＭＳ Ｐゴシック"/>
                        </a:defRPr>
                      </a:lvl8pPr>
                      <a:lvl9pPr marL="9392174" algn="l" defTabSz="2348043" rtl="0" eaLnBrk="1" latinLnBrk="0" hangingPunct="1">
                        <a:defRPr kumimoji="1" sz="4622" kern="1200">
                          <a:solidFill>
                            <a:schemeClr val="tx1"/>
                          </a:solidFill>
                          <a:latin typeface="Arial"/>
                          <a:ea typeface="ＭＳ Ｐゴシック"/>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i="0" u="none" strike="noStrike" kern="1200" cap="none" spc="0" normalizeH="0" baseline="0" noProof="0" dirty="0">
                        <a:ln>
                          <a:noFill/>
                        </a:ln>
                        <a:solidFill>
                          <a:schemeClr val="tx1">
                            <a:lumMod val="50000"/>
                            <a:lumOff val="50000"/>
                          </a:schemeClr>
                        </a:solidFill>
                        <a:effectLst/>
                        <a:uLnTx/>
                        <a:uFillTx/>
                        <a:latin typeface="ＭＳ Ｐゴシック"/>
                        <a:ea typeface="+mn-ea"/>
                        <a:cs typeface="+mn-cs"/>
                      </a:endParaRPr>
                    </a:p>
                  </a:txBody>
                  <a:tcPr marL="36000" marR="36000" marT="36000" marB="36000" anchor="ctr">
                    <a:lnL w="9525" cap="flat" cmpd="sng" algn="ctr">
                      <a:solidFill>
                        <a:sysClr val="windowText" lastClr="000000">
                          <a:lumMod val="65000"/>
                          <a:lumOff val="35000"/>
                        </a:sysClr>
                      </a:solidFill>
                      <a:prstDash val="solid"/>
                      <a:round/>
                      <a:headEnd type="none" w="med" len="med"/>
                      <a:tailEnd type="none" w="med" len="med"/>
                    </a:lnL>
                    <a:lnR w="9525" cap="flat" cmpd="sng" algn="ctr">
                      <a:solidFill>
                        <a:sysClr val="windowText" lastClr="000000">
                          <a:lumMod val="65000"/>
                          <a:lumOff val="35000"/>
                        </a:sysClr>
                      </a:solidFill>
                      <a:prstDash val="solid"/>
                      <a:round/>
                      <a:headEnd type="none" w="med" len="med"/>
                      <a:tailEnd type="none" w="med" len="med"/>
                    </a:lnR>
                    <a:lnT w="9525" cap="flat" cmpd="sng" algn="ctr">
                      <a:solidFill>
                        <a:sysClr val="windowText" lastClr="000000">
                          <a:lumMod val="65000"/>
                          <a:lumOff val="35000"/>
                        </a:sysClr>
                      </a:solidFill>
                      <a:prstDash val="solid"/>
                      <a:round/>
                      <a:headEnd type="none" w="med" len="med"/>
                      <a:tailEnd type="none" w="med" len="med"/>
                    </a:lnT>
                    <a:lnB w="9525" cap="flat" cmpd="sng" algn="ctr">
                      <a:solidFill>
                        <a:sysClr val="windowText" lastClr="000000">
                          <a:lumMod val="65000"/>
                          <a:lumOff val="3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1881651"/>
                  </a:ext>
                </a:extLst>
              </a:tr>
            </a:tbl>
          </a:graphicData>
        </a:graphic>
      </p:graphicFrame>
      <p:sp>
        <p:nvSpPr>
          <p:cNvPr id="43" name="楕円 42">
            <a:extLst>
              <a:ext uri="{FF2B5EF4-FFF2-40B4-BE49-F238E27FC236}">
                <a16:creationId xmlns:a16="http://schemas.microsoft.com/office/drawing/2014/main" id="{46DDB6AD-F26C-0926-DD38-566844C2CE82}"/>
              </a:ext>
            </a:extLst>
          </p:cNvPr>
          <p:cNvSpPr/>
          <p:nvPr/>
        </p:nvSpPr>
        <p:spPr>
          <a:xfrm>
            <a:off x="2018171" y="6478279"/>
            <a:ext cx="168611" cy="169525"/>
          </a:xfrm>
          <a:prstGeom prst="ellips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テキスト ボックス 49">
            <a:extLst>
              <a:ext uri="{FF2B5EF4-FFF2-40B4-BE49-F238E27FC236}">
                <a16:creationId xmlns:a16="http://schemas.microsoft.com/office/drawing/2014/main" id="{DC6AD11E-2A7C-3B96-F5A1-36F9EC666A19}"/>
              </a:ext>
            </a:extLst>
          </p:cNvPr>
          <p:cNvSpPr txBox="1"/>
          <p:nvPr/>
        </p:nvSpPr>
        <p:spPr>
          <a:xfrm>
            <a:off x="12169526" y="1367224"/>
            <a:ext cx="1441048" cy="276999"/>
          </a:xfrm>
          <a:prstGeom prst="rect">
            <a:avLst/>
          </a:prstGeom>
          <a:noFill/>
        </p:spPr>
        <p:txBody>
          <a:bodyPr wrap="square" rtlCol="0">
            <a:spAutoFit/>
          </a:bodyPr>
          <a:lstStyle/>
          <a:p>
            <a:pPr algn="ctr"/>
            <a:r>
              <a:rPr kumimoji="1" lang="ja-JP" altLang="en-US" sz="1200" dirty="0"/>
              <a:t>サービス提供</a:t>
            </a:r>
            <a:endParaRPr kumimoji="1" lang="en-US" altLang="ja-JP" sz="1200" dirty="0"/>
          </a:p>
        </p:txBody>
      </p:sp>
      <p:cxnSp>
        <p:nvCxnSpPr>
          <p:cNvPr id="51" name="直線矢印コネクタ 50">
            <a:extLst>
              <a:ext uri="{FF2B5EF4-FFF2-40B4-BE49-F238E27FC236}">
                <a16:creationId xmlns:a16="http://schemas.microsoft.com/office/drawing/2014/main" id="{B6BC5C5B-DAC2-D017-8956-5FF5AA54D1DA}"/>
              </a:ext>
            </a:extLst>
          </p:cNvPr>
          <p:cNvCxnSpPr>
            <a:cxnSpLocks/>
          </p:cNvCxnSpPr>
          <p:nvPr/>
        </p:nvCxnSpPr>
        <p:spPr>
          <a:xfrm>
            <a:off x="12514433" y="1642048"/>
            <a:ext cx="77724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2" name="直線矢印コネクタ 51">
            <a:extLst>
              <a:ext uri="{FF2B5EF4-FFF2-40B4-BE49-F238E27FC236}">
                <a16:creationId xmlns:a16="http://schemas.microsoft.com/office/drawing/2014/main" id="{74EB3427-8AE1-263E-9E1B-92C05656BFD8}"/>
              </a:ext>
            </a:extLst>
          </p:cNvPr>
          <p:cNvCxnSpPr>
            <a:cxnSpLocks/>
          </p:cNvCxnSpPr>
          <p:nvPr/>
        </p:nvCxnSpPr>
        <p:spPr>
          <a:xfrm flipH="1">
            <a:off x="12481633" y="1850328"/>
            <a:ext cx="76708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3" name="テキスト ボックス 52">
            <a:extLst>
              <a:ext uri="{FF2B5EF4-FFF2-40B4-BE49-F238E27FC236}">
                <a16:creationId xmlns:a16="http://schemas.microsoft.com/office/drawing/2014/main" id="{A2EE5D5B-F21E-7242-DEFA-E9BB6F19ED48}"/>
              </a:ext>
            </a:extLst>
          </p:cNvPr>
          <p:cNvSpPr txBox="1"/>
          <p:nvPr/>
        </p:nvSpPr>
        <p:spPr>
          <a:xfrm>
            <a:off x="12257237" y="1907986"/>
            <a:ext cx="1360180" cy="276999"/>
          </a:xfrm>
          <a:prstGeom prst="rect">
            <a:avLst/>
          </a:prstGeom>
          <a:noFill/>
        </p:spPr>
        <p:txBody>
          <a:bodyPr wrap="square" rtlCol="0">
            <a:spAutoFit/>
          </a:bodyPr>
          <a:lstStyle/>
          <a:p>
            <a:pPr algn="ctr"/>
            <a:r>
              <a:rPr kumimoji="1" lang="ja-JP" altLang="en-US" sz="1200" dirty="0"/>
              <a:t>利用契約</a:t>
            </a:r>
            <a:endParaRPr kumimoji="1" lang="en-US" altLang="ja-JP" sz="1200" dirty="0"/>
          </a:p>
        </p:txBody>
      </p:sp>
      <p:sp>
        <p:nvSpPr>
          <p:cNvPr id="68" name="テキスト ボックス 67">
            <a:extLst>
              <a:ext uri="{FF2B5EF4-FFF2-40B4-BE49-F238E27FC236}">
                <a16:creationId xmlns:a16="http://schemas.microsoft.com/office/drawing/2014/main" id="{BB9BC556-F97A-9C04-28E0-AEF19B2BB3D4}"/>
              </a:ext>
            </a:extLst>
          </p:cNvPr>
          <p:cNvSpPr txBox="1"/>
          <p:nvPr/>
        </p:nvSpPr>
        <p:spPr>
          <a:xfrm>
            <a:off x="12375868" y="3006346"/>
            <a:ext cx="718385" cy="261610"/>
          </a:xfrm>
          <a:prstGeom prst="rect">
            <a:avLst/>
          </a:prstGeom>
          <a:noFill/>
        </p:spPr>
        <p:txBody>
          <a:bodyPr wrap="square" rtlCol="0">
            <a:spAutoFit/>
          </a:bodyPr>
          <a:lstStyle/>
          <a:p>
            <a:r>
              <a:rPr kumimoji="1" lang="ja-JP" altLang="en-US" sz="1100" dirty="0"/>
              <a:t>・・・</a:t>
            </a:r>
          </a:p>
        </p:txBody>
      </p:sp>
      <p:sp>
        <p:nvSpPr>
          <p:cNvPr id="70" name="正方形/長方形 69">
            <a:extLst>
              <a:ext uri="{FF2B5EF4-FFF2-40B4-BE49-F238E27FC236}">
                <a16:creationId xmlns:a16="http://schemas.microsoft.com/office/drawing/2014/main" id="{84B0FA4F-14D9-FA3F-F603-5EB3959BDA5E}"/>
              </a:ext>
            </a:extLst>
          </p:cNvPr>
          <p:cNvSpPr/>
          <p:nvPr/>
        </p:nvSpPr>
        <p:spPr>
          <a:xfrm>
            <a:off x="9454942" y="2058635"/>
            <a:ext cx="904119" cy="34020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200" dirty="0"/>
              <a:t>岐阜県</a:t>
            </a:r>
          </a:p>
        </p:txBody>
      </p:sp>
      <p:sp>
        <p:nvSpPr>
          <p:cNvPr id="71" name="正方形/長方形 70">
            <a:extLst>
              <a:ext uri="{FF2B5EF4-FFF2-40B4-BE49-F238E27FC236}">
                <a16:creationId xmlns:a16="http://schemas.microsoft.com/office/drawing/2014/main" id="{388D93CD-D1FE-785E-A7FC-31D98DCCF2C1}"/>
              </a:ext>
            </a:extLst>
          </p:cNvPr>
          <p:cNvSpPr/>
          <p:nvPr/>
        </p:nvSpPr>
        <p:spPr>
          <a:xfrm>
            <a:off x="9483150" y="2958446"/>
            <a:ext cx="904119" cy="34020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1200" dirty="0"/>
              <a:t>A</a:t>
            </a:r>
            <a:r>
              <a:rPr kumimoji="1" lang="ja-JP" altLang="en-US" sz="1200" dirty="0"/>
              <a:t>市</a:t>
            </a:r>
          </a:p>
        </p:txBody>
      </p:sp>
      <p:sp>
        <p:nvSpPr>
          <p:cNvPr id="72" name="正方形/長方形 71">
            <a:extLst>
              <a:ext uri="{FF2B5EF4-FFF2-40B4-BE49-F238E27FC236}">
                <a16:creationId xmlns:a16="http://schemas.microsoft.com/office/drawing/2014/main" id="{5585A276-3AE7-DFA4-04E1-55D4B198C520}"/>
              </a:ext>
            </a:extLst>
          </p:cNvPr>
          <p:cNvSpPr/>
          <p:nvPr/>
        </p:nvSpPr>
        <p:spPr>
          <a:xfrm>
            <a:off x="10455200" y="2958446"/>
            <a:ext cx="904119" cy="34020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1200" dirty="0"/>
              <a:t>B</a:t>
            </a:r>
            <a:r>
              <a:rPr kumimoji="1" lang="ja-JP" altLang="en-US" sz="1200" dirty="0"/>
              <a:t>市</a:t>
            </a:r>
          </a:p>
        </p:txBody>
      </p:sp>
      <p:sp>
        <p:nvSpPr>
          <p:cNvPr id="73" name="正方形/長方形 72">
            <a:extLst>
              <a:ext uri="{FF2B5EF4-FFF2-40B4-BE49-F238E27FC236}">
                <a16:creationId xmlns:a16="http://schemas.microsoft.com/office/drawing/2014/main" id="{F04FBEE6-CA24-709E-4268-91C67A8EF9AE}"/>
              </a:ext>
            </a:extLst>
          </p:cNvPr>
          <p:cNvSpPr/>
          <p:nvPr/>
        </p:nvSpPr>
        <p:spPr>
          <a:xfrm>
            <a:off x="11423370" y="2958446"/>
            <a:ext cx="904119" cy="34020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1200" dirty="0"/>
              <a:t>C</a:t>
            </a:r>
            <a:r>
              <a:rPr lang="ja-JP" altLang="en-US" sz="1200" dirty="0"/>
              <a:t>町</a:t>
            </a:r>
            <a:endParaRPr kumimoji="1" lang="ja-JP" altLang="en-US" sz="1200" dirty="0"/>
          </a:p>
        </p:txBody>
      </p:sp>
      <p:sp>
        <p:nvSpPr>
          <p:cNvPr id="74" name="フリーフォーム: 図形 73">
            <a:extLst>
              <a:ext uri="{FF2B5EF4-FFF2-40B4-BE49-F238E27FC236}">
                <a16:creationId xmlns:a16="http://schemas.microsoft.com/office/drawing/2014/main" id="{FF79CC79-4918-6E9A-61B8-C12F929D949D}"/>
              </a:ext>
            </a:extLst>
          </p:cNvPr>
          <p:cNvSpPr/>
          <p:nvPr/>
        </p:nvSpPr>
        <p:spPr>
          <a:xfrm>
            <a:off x="9884765" y="2411803"/>
            <a:ext cx="0" cy="524256"/>
          </a:xfrm>
          <a:custGeom>
            <a:avLst/>
            <a:gdLst>
              <a:gd name="csX0" fmla="*/ 0 w 0"/>
              <a:gd name="csY0" fmla="*/ 0 h 524256"/>
              <a:gd name="csX1" fmla="*/ 0 w 0"/>
              <a:gd name="csY1" fmla="*/ 524256 h 524256"/>
            </a:gdLst>
            <a:ahLst/>
            <a:cxnLst>
              <a:cxn ang="0">
                <a:pos x="csX0" y="csY0"/>
              </a:cxn>
              <a:cxn ang="0">
                <a:pos x="csX1" y="csY1"/>
              </a:cxn>
            </a:cxnLst>
            <a:rect l="l" t="t" r="r" b="b"/>
            <a:pathLst>
              <a:path h="524256">
                <a:moveTo>
                  <a:pt x="0" y="0"/>
                </a:moveTo>
                <a:lnTo>
                  <a:pt x="0" y="524256"/>
                </a:ln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フリーフォーム: 図形 74">
            <a:extLst>
              <a:ext uri="{FF2B5EF4-FFF2-40B4-BE49-F238E27FC236}">
                <a16:creationId xmlns:a16="http://schemas.microsoft.com/office/drawing/2014/main" id="{3E07267B-AADA-1A08-222E-86759C288B92}"/>
              </a:ext>
            </a:extLst>
          </p:cNvPr>
          <p:cNvSpPr/>
          <p:nvPr/>
        </p:nvSpPr>
        <p:spPr>
          <a:xfrm>
            <a:off x="9890861" y="2673931"/>
            <a:ext cx="1999488" cy="0"/>
          </a:xfrm>
          <a:custGeom>
            <a:avLst/>
            <a:gdLst>
              <a:gd name="csX0" fmla="*/ 0 w 1999488"/>
              <a:gd name="csY0" fmla="*/ 0 h 0"/>
              <a:gd name="csX1" fmla="*/ 1999488 w 1999488"/>
              <a:gd name="csY1" fmla="*/ 0 h 0"/>
            </a:gdLst>
            <a:ahLst/>
            <a:cxnLst>
              <a:cxn ang="0">
                <a:pos x="csX0" y="csY0"/>
              </a:cxn>
              <a:cxn ang="0">
                <a:pos x="csX1" y="csY1"/>
              </a:cxn>
            </a:cxnLst>
            <a:rect l="l" t="t" r="r" b="b"/>
            <a:pathLst>
              <a:path w="1999488">
                <a:moveTo>
                  <a:pt x="0" y="0"/>
                </a:moveTo>
                <a:lnTo>
                  <a:pt x="1999488" y="0"/>
                </a:ln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フリーフォーム: 図形 76">
            <a:extLst>
              <a:ext uri="{FF2B5EF4-FFF2-40B4-BE49-F238E27FC236}">
                <a16:creationId xmlns:a16="http://schemas.microsoft.com/office/drawing/2014/main" id="{DE53C5E7-C854-9B9F-539C-FAF508F697FA}"/>
              </a:ext>
            </a:extLst>
          </p:cNvPr>
          <p:cNvSpPr/>
          <p:nvPr/>
        </p:nvSpPr>
        <p:spPr>
          <a:xfrm>
            <a:off x="10878413" y="2667835"/>
            <a:ext cx="0" cy="280416"/>
          </a:xfrm>
          <a:custGeom>
            <a:avLst/>
            <a:gdLst>
              <a:gd name="csX0" fmla="*/ 0 w 0"/>
              <a:gd name="csY0" fmla="*/ 0 h 280416"/>
              <a:gd name="csX1" fmla="*/ 0 w 0"/>
              <a:gd name="csY1" fmla="*/ 280416 h 280416"/>
            </a:gdLst>
            <a:ahLst/>
            <a:cxnLst>
              <a:cxn ang="0">
                <a:pos x="csX0" y="csY0"/>
              </a:cxn>
              <a:cxn ang="0">
                <a:pos x="csX1" y="csY1"/>
              </a:cxn>
            </a:cxnLst>
            <a:rect l="l" t="t" r="r" b="b"/>
            <a:pathLst>
              <a:path h="280416">
                <a:moveTo>
                  <a:pt x="0" y="0"/>
                </a:moveTo>
                <a:lnTo>
                  <a:pt x="0" y="280416"/>
                </a:ln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フリーフォーム: 図形 77">
            <a:extLst>
              <a:ext uri="{FF2B5EF4-FFF2-40B4-BE49-F238E27FC236}">
                <a16:creationId xmlns:a16="http://schemas.microsoft.com/office/drawing/2014/main" id="{D1017844-179A-D5EE-E275-C3EAD687EA44}"/>
              </a:ext>
            </a:extLst>
          </p:cNvPr>
          <p:cNvSpPr/>
          <p:nvPr/>
        </p:nvSpPr>
        <p:spPr>
          <a:xfrm>
            <a:off x="11878157" y="2667835"/>
            <a:ext cx="0" cy="280416"/>
          </a:xfrm>
          <a:custGeom>
            <a:avLst/>
            <a:gdLst>
              <a:gd name="csX0" fmla="*/ 0 w 0"/>
              <a:gd name="csY0" fmla="*/ 0 h 280416"/>
              <a:gd name="csX1" fmla="*/ 0 w 0"/>
              <a:gd name="csY1" fmla="*/ 280416 h 280416"/>
            </a:gdLst>
            <a:ahLst/>
            <a:cxnLst>
              <a:cxn ang="0">
                <a:pos x="csX0" y="csY0"/>
              </a:cxn>
              <a:cxn ang="0">
                <a:pos x="csX1" y="csY1"/>
              </a:cxn>
            </a:cxnLst>
            <a:rect l="l" t="t" r="r" b="b"/>
            <a:pathLst>
              <a:path h="280416">
                <a:moveTo>
                  <a:pt x="0" y="0"/>
                </a:moveTo>
                <a:lnTo>
                  <a:pt x="0" y="280416"/>
                </a:lnTo>
              </a:path>
            </a:pathLst>
          </a:cu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テキスト ボックス 78">
            <a:extLst>
              <a:ext uri="{FF2B5EF4-FFF2-40B4-BE49-F238E27FC236}">
                <a16:creationId xmlns:a16="http://schemas.microsoft.com/office/drawing/2014/main" id="{9CCE64E7-E041-4664-F532-5CB39B57A526}"/>
              </a:ext>
            </a:extLst>
          </p:cNvPr>
          <p:cNvSpPr txBox="1"/>
          <p:nvPr/>
        </p:nvSpPr>
        <p:spPr>
          <a:xfrm>
            <a:off x="10502144" y="2321790"/>
            <a:ext cx="2746569" cy="253916"/>
          </a:xfrm>
          <a:prstGeom prst="rect">
            <a:avLst/>
          </a:prstGeom>
          <a:noFill/>
        </p:spPr>
        <p:txBody>
          <a:bodyPr wrap="square" rtlCol="0">
            <a:spAutoFit/>
          </a:bodyPr>
          <a:lstStyle/>
          <a:p>
            <a:r>
              <a:rPr kumimoji="1" lang="ja-JP" altLang="en-US" sz="1050" dirty="0"/>
              <a:t>岐阜県向けのシステムを市町村が共同利用</a:t>
            </a:r>
          </a:p>
        </p:txBody>
      </p:sp>
      <p:sp>
        <p:nvSpPr>
          <p:cNvPr id="80" name="テキスト ボックス 79">
            <a:extLst>
              <a:ext uri="{FF2B5EF4-FFF2-40B4-BE49-F238E27FC236}">
                <a16:creationId xmlns:a16="http://schemas.microsoft.com/office/drawing/2014/main" id="{806853BB-06DA-21FF-8B4C-BD1515C76BA3}"/>
              </a:ext>
            </a:extLst>
          </p:cNvPr>
          <p:cNvSpPr txBox="1"/>
          <p:nvPr/>
        </p:nvSpPr>
        <p:spPr>
          <a:xfrm>
            <a:off x="9483150" y="3488925"/>
            <a:ext cx="4755565" cy="738664"/>
          </a:xfrm>
          <a:prstGeom prst="rect">
            <a:avLst/>
          </a:prstGeom>
          <a:noFill/>
        </p:spPr>
        <p:txBody>
          <a:bodyPr wrap="square" rtlCol="0">
            <a:spAutoFit/>
          </a:bodyPr>
          <a:lstStyle/>
          <a:p>
            <a:pPr fontAlgn="auto">
              <a:spcBef>
                <a:spcPts val="0"/>
              </a:spcBef>
              <a:spcAft>
                <a:spcPts val="0"/>
              </a:spcAft>
              <a:defRPr/>
            </a:pPr>
            <a:r>
              <a:rPr lang="ja-JP" altLang="ja-JP" sz="1050" dirty="0">
                <a:latin typeface="ＭＳ Ｐゴシック 本文"/>
              </a:rPr>
              <a:t>・県向けに開発したシステムを共同利用するため開発費と機器費は不要。</a:t>
            </a:r>
          </a:p>
          <a:p>
            <a:pPr fontAlgn="auto">
              <a:spcBef>
                <a:spcPts val="0"/>
              </a:spcBef>
              <a:spcAft>
                <a:spcPts val="0"/>
              </a:spcAft>
              <a:defRPr/>
            </a:pPr>
            <a:r>
              <a:rPr lang="ja-JP" altLang="ja-JP" sz="1050" dirty="0">
                <a:latin typeface="ＭＳ Ｐゴシック 本文"/>
              </a:rPr>
              <a:t>・複数の市町村でシステムを共同利用するものであるため、市町村が単独で</a:t>
            </a:r>
            <a:endParaRPr lang="en-US" altLang="ja-JP" sz="1050" dirty="0">
              <a:latin typeface="ＭＳ Ｐゴシック 本文"/>
            </a:endParaRPr>
          </a:p>
          <a:p>
            <a:pPr fontAlgn="auto">
              <a:spcBef>
                <a:spcPts val="0"/>
              </a:spcBef>
              <a:spcAft>
                <a:spcPts val="0"/>
              </a:spcAft>
              <a:defRPr/>
            </a:pPr>
            <a:r>
              <a:rPr lang="ja-JP" altLang="en-US" sz="1050" dirty="0">
                <a:latin typeface="ＭＳ Ｐゴシック 本文"/>
              </a:rPr>
              <a:t>　</a:t>
            </a:r>
            <a:r>
              <a:rPr lang="ja-JP" altLang="ja-JP" sz="1050" dirty="0">
                <a:latin typeface="ＭＳ Ｐゴシック 本文"/>
              </a:rPr>
              <a:t>運営するよりもシステムの保守管理費用の節減が可能。</a:t>
            </a:r>
            <a:endParaRPr kumimoji="0" lang="en-US" altLang="ja-JP" sz="1050" u="sng" kern="0" dirty="0">
              <a:solidFill>
                <a:prstClr val="black"/>
              </a:solidFill>
              <a:latin typeface="+mn-ea"/>
            </a:endParaRPr>
          </a:p>
          <a:p>
            <a:endParaRPr kumimoji="1" lang="ja-JP" altLang="en-US" sz="1050" dirty="0"/>
          </a:p>
        </p:txBody>
      </p:sp>
      <p:sp>
        <p:nvSpPr>
          <p:cNvPr id="82" name="四角形: 角を丸くする 81">
            <a:extLst>
              <a:ext uri="{FF2B5EF4-FFF2-40B4-BE49-F238E27FC236}">
                <a16:creationId xmlns:a16="http://schemas.microsoft.com/office/drawing/2014/main" id="{E52090C5-614E-254E-08BD-D4944C1F6A45}"/>
              </a:ext>
            </a:extLst>
          </p:cNvPr>
          <p:cNvSpPr/>
          <p:nvPr/>
        </p:nvSpPr>
        <p:spPr>
          <a:xfrm>
            <a:off x="7099015" y="2321790"/>
            <a:ext cx="774155" cy="362756"/>
          </a:xfrm>
          <a:prstGeom prst="roundRect">
            <a:avLst/>
          </a:prstGeom>
          <a:solidFill>
            <a:schemeClr val="accent2">
              <a:lumMod val="75000"/>
            </a:schemeClr>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t>岐阜県</a:t>
            </a:r>
          </a:p>
        </p:txBody>
      </p:sp>
      <p:sp>
        <p:nvSpPr>
          <p:cNvPr id="83" name="テキスト ボックス 82">
            <a:extLst>
              <a:ext uri="{FF2B5EF4-FFF2-40B4-BE49-F238E27FC236}">
                <a16:creationId xmlns:a16="http://schemas.microsoft.com/office/drawing/2014/main" id="{3789CF94-9C47-011D-10D8-6E3A74B56AD0}"/>
              </a:ext>
            </a:extLst>
          </p:cNvPr>
          <p:cNvSpPr txBox="1"/>
          <p:nvPr/>
        </p:nvSpPr>
        <p:spPr>
          <a:xfrm>
            <a:off x="4820000" y="2606438"/>
            <a:ext cx="1764372" cy="415498"/>
          </a:xfrm>
          <a:prstGeom prst="rect">
            <a:avLst/>
          </a:prstGeom>
          <a:noFill/>
        </p:spPr>
        <p:txBody>
          <a:bodyPr wrap="square" rtlCol="0">
            <a:spAutoFit/>
          </a:bodyPr>
          <a:lstStyle/>
          <a:p>
            <a:r>
              <a:rPr kumimoji="1" lang="ja-JP" altLang="en-US" sz="1050" dirty="0"/>
              <a:t>・道路・河川・砂防・除雪等</a:t>
            </a:r>
            <a:endParaRPr kumimoji="1" lang="en-US" altLang="ja-JP" sz="1050" dirty="0"/>
          </a:p>
          <a:p>
            <a:r>
              <a:rPr kumimoji="1" lang="ja-JP" altLang="en-US" sz="1050" dirty="0"/>
              <a:t>　</a:t>
            </a:r>
            <a:r>
              <a:rPr lang="ja-JP" altLang="en-US" sz="1050" dirty="0"/>
              <a:t>システム</a:t>
            </a:r>
            <a:r>
              <a:rPr kumimoji="1" lang="ja-JP" altLang="en-US" sz="1050" dirty="0"/>
              <a:t>開発・運用・保守</a:t>
            </a:r>
            <a:endParaRPr kumimoji="1" lang="en-US" altLang="ja-JP" sz="1050" dirty="0"/>
          </a:p>
        </p:txBody>
      </p:sp>
      <p:sp>
        <p:nvSpPr>
          <p:cNvPr id="84" name="四角形: 角を丸くする 83">
            <a:extLst>
              <a:ext uri="{FF2B5EF4-FFF2-40B4-BE49-F238E27FC236}">
                <a16:creationId xmlns:a16="http://schemas.microsoft.com/office/drawing/2014/main" id="{007C3FD0-C30E-2910-5B4C-5A6E72252C7D}"/>
              </a:ext>
            </a:extLst>
          </p:cNvPr>
          <p:cNvSpPr/>
          <p:nvPr/>
        </p:nvSpPr>
        <p:spPr>
          <a:xfrm>
            <a:off x="4751844" y="2052755"/>
            <a:ext cx="1764372" cy="1088213"/>
          </a:xfrm>
          <a:prstGeom prst="round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5" name="四角形: 角を丸くする 84">
            <a:extLst>
              <a:ext uri="{FF2B5EF4-FFF2-40B4-BE49-F238E27FC236}">
                <a16:creationId xmlns:a16="http://schemas.microsoft.com/office/drawing/2014/main" id="{900DFF7C-E46E-C4EA-ACE1-AC2DC2BB3A5D}"/>
              </a:ext>
            </a:extLst>
          </p:cNvPr>
          <p:cNvSpPr/>
          <p:nvPr/>
        </p:nvSpPr>
        <p:spPr>
          <a:xfrm>
            <a:off x="4860032" y="2138481"/>
            <a:ext cx="1504110" cy="432047"/>
          </a:xfrm>
          <a:prstGeom prst="roundRect">
            <a:avLst/>
          </a:prstGeom>
          <a:solidFill>
            <a:srgbClr val="00B050"/>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0" lang="en-US" altLang="ja-JP" sz="1200" b="1" kern="0" dirty="0">
                <a:solidFill>
                  <a:prstClr val="white"/>
                </a:solidFill>
              </a:rPr>
              <a:t>(</a:t>
            </a:r>
            <a:r>
              <a:rPr kumimoji="0" lang="ja-JP" altLang="en-US" sz="1200" b="1" kern="0" dirty="0">
                <a:solidFill>
                  <a:prstClr val="white"/>
                </a:solidFill>
              </a:rPr>
              <a:t>公財</a:t>
            </a:r>
            <a:r>
              <a:rPr kumimoji="0" lang="en-US" altLang="ja-JP" sz="1200" b="1" kern="0" dirty="0">
                <a:solidFill>
                  <a:prstClr val="white"/>
                </a:solidFill>
              </a:rPr>
              <a:t>)</a:t>
            </a:r>
            <a:r>
              <a:rPr kumimoji="1" lang="ja-JP" altLang="en-US" sz="1200" b="1" dirty="0"/>
              <a:t>岐阜県</a:t>
            </a:r>
            <a:endParaRPr kumimoji="1" lang="en-US" altLang="ja-JP" sz="1200" b="1" dirty="0"/>
          </a:p>
          <a:p>
            <a:pPr algn="ctr"/>
            <a:r>
              <a:rPr kumimoji="1" lang="ja-JP" altLang="en-US" sz="1200" b="1" dirty="0"/>
              <a:t>建設研究センター</a:t>
            </a:r>
          </a:p>
        </p:txBody>
      </p:sp>
      <p:sp>
        <p:nvSpPr>
          <p:cNvPr id="86" name="四角形: 角を丸くする 85">
            <a:extLst>
              <a:ext uri="{FF2B5EF4-FFF2-40B4-BE49-F238E27FC236}">
                <a16:creationId xmlns:a16="http://schemas.microsoft.com/office/drawing/2014/main" id="{893D0448-501A-417F-24CA-D0B8423223BE}"/>
              </a:ext>
            </a:extLst>
          </p:cNvPr>
          <p:cNvSpPr/>
          <p:nvPr/>
        </p:nvSpPr>
        <p:spPr>
          <a:xfrm>
            <a:off x="6967216" y="2052754"/>
            <a:ext cx="1853256" cy="1110939"/>
          </a:xfrm>
          <a:prstGeom prst="round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7" name="四角形: 角を丸くする 86">
            <a:extLst>
              <a:ext uri="{FF2B5EF4-FFF2-40B4-BE49-F238E27FC236}">
                <a16:creationId xmlns:a16="http://schemas.microsoft.com/office/drawing/2014/main" id="{1DCABE6A-8297-35C2-46ED-300648E71467}"/>
              </a:ext>
            </a:extLst>
          </p:cNvPr>
          <p:cNvSpPr/>
          <p:nvPr/>
        </p:nvSpPr>
        <p:spPr>
          <a:xfrm>
            <a:off x="7922897" y="2332175"/>
            <a:ext cx="774155" cy="362756"/>
          </a:xfrm>
          <a:prstGeom prst="roundRect">
            <a:avLst/>
          </a:prstGeom>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t>市町村</a:t>
            </a:r>
          </a:p>
        </p:txBody>
      </p:sp>
      <p:sp>
        <p:nvSpPr>
          <p:cNvPr id="88" name="テキスト ボックス 87">
            <a:extLst>
              <a:ext uri="{FF2B5EF4-FFF2-40B4-BE49-F238E27FC236}">
                <a16:creationId xmlns:a16="http://schemas.microsoft.com/office/drawing/2014/main" id="{5D9FD7A4-50D1-2B4A-C41B-3108CED2AC89}"/>
              </a:ext>
            </a:extLst>
          </p:cNvPr>
          <p:cNvSpPr txBox="1"/>
          <p:nvPr/>
        </p:nvSpPr>
        <p:spPr>
          <a:xfrm>
            <a:off x="7062181" y="2743036"/>
            <a:ext cx="1764372" cy="253916"/>
          </a:xfrm>
          <a:prstGeom prst="rect">
            <a:avLst/>
          </a:prstGeom>
          <a:noFill/>
        </p:spPr>
        <p:txBody>
          <a:bodyPr wrap="square" rtlCol="0">
            <a:spAutoFit/>
          </a:bodyPr>
          <a:lstStyle/>
          <a:p>
            <a:r>
              <a:rPr kumimoji="1" lang="ja-JP" altLang="en-US" sz="1050" dirty="0"/>
              <a:t>・センターと利用契約</a:t>
            </a:r>
            <a:endParaRPr kumimoji="1" lang="en-US" altLang="ja-JP" sz="1050" dirty="0"/>
          </a:p>
        </p:txBody>
      </p:sp>
      <p:cxnSp>
        <p:nvCxnSpPr>
          <p:cNvPr id="89" name="直線矢印コネクタ 88">
            <a:extLst>
              <a:ext uri="{FF2B5EF4-FFF2-40B4-BE49-F238E27FC236}">
                <a16:creationId xmlns:a16="http://schemas.microsoft.com/office/drawing/2014/main" id="{97D35FE6-9DC1-E6A8-3388-D30730BE8E18}"/>
              </a:ext>
            </a:extLst>
          </p:cNvPr>
          <p:cNvCxnSpPr/>
          <p:nvPr/>
        </p:nvCxnSpPr>
        <p:spPr>
          <a:xfrm>
            <a:off x="6590868" y="2534077"/>
            <a:ext cx="34919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0" name="直線矢印コネクタ 89">
            <a:extLst>
              <a:ext uri="{FF2B5EF4-FFF2-40B4-BE49-F238E27FC236}">
                <a16:creationId xmlns:a16="http://schemas.microsoft.com/office/drawing/2014/main" id="{C8BF6FB6-D93A-DB24-4160-447DFAB34607}"/>
              </a:ext>
            </a:extLst>
          </p:cNvPr>
          <p:cNvCxnSpPr/>
          <p:nvPr/>
        </p:nvCxnSpPr>
        <p:spPr>
          <a:xfrm flipH="1">
            <a:off x="6584372" y="2742922"/>
            <a:ext cx="29188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1" name="テキスト ボックス 90">
            <a:extLst>
              <a:ext uri="{FF2B5EF4-FFF2-40B4-BE49-F238E27FC236}">
                <a16:creationId xmlns:a16="http://schemas.microsoft.com/office/drawing/2014/main" id="{24D7FB33-442C-B4B4-13A5-CBBE5CED21DF}"/>
              </a:ext>
            </a:extLst>
          </p:cNvPr>
          <p:cNvSpPr txBox="1"/>
          <p:nvPr/>
        </p:nvSpPr>
        <p:spPr>
          <a:xfrm>
            <a:off x="6463394" y="2827403"/>
            <a:ext cx="698446" cy="215444"/>
          </a:xfrm>
          <a:prstGeom prst="rect">
            <a:avLst/>
          </a:prstGeom>
          <a:noFill/>
        </p:spPr>
        <p:txBody>
          <a:bodyPr wrap="square" rtlCol="0">
            <a:spAutoFit/>
          </a:bodyPr>
          <a:lstStyle/>
          <a:p>
            <a:r>
              <a:rPr kumimoji="1" lang="ja-JP" altLang="en-US" sz="800" dirty="0"/>
              <a:t>利用契約</a:t>
            </a:r>
            <a:endParaRPr kumimoji="1" lang="en-US" altLang="ja-JP" sz="800" dirty="0"/>
          </a:p>
        </p:txBody>
      </p:sp>
      <p:sp>
        <p:nvSpPr>
          <p:cNvPr id="92" name="テキスト ボックス 91">
            <a:extLst>
              <a:ext uri="{FF2B5EF4-FFF2-40B4-BE49-F238E27FC236}">
                <a16:creationId xmlns:a16="http://schemas.microsoft.com/office/drawing/2014/main" id="{2C08B91F-61F3-89B6-02CF-E00AB89F79EB}"/>
              </a:ext>
            </a:extLst>
          </p:cNvPr>
          <p:cNvSpPr txBox="1"/>
          <p:nvPr/>
        </p:nvSpPr>
        <p:spPr>
          <a:xfrm>
            <a:off x="6397763" y="2150761"/>
            <a:ext cx="698446" cy="338554"/>
          </a:xfrm>
          <a:prstGeom prst="rect">
            <a:avLst/>
          </a:prstGeom>
          <a:noFill/>
        </p:spPr>
        <p:txBody>
          <a:bodyPr wrap="square" rtlCol="0">
            <a:spAutoFit/>
          </a:bodyPr>
          <a:lstStyle/>
          <a:p>
            <a:pPr algn="ctr"/>
            <a:r>
              <a:rPr kumimoji="1" lang="ja-JP" altLang="en-US" sz="800" dirty="0"/>
              <a:t>システム</a:t>
            </a:r>
            <a:endParaRPr kumimoji="1" lang="en-US" altLang="ja-JP" sz="800" dirty="0"/>
          </a:p>
          <a:p>
            <a:pPr algn="ctr"/>
            <a:r>
              <a:rPr kumimoji="1" lang="ja-JP" altLang="en-US" sz="800" dirty="0"/>
              <a:t>提供</a:t>
            </a:r>
            <a:endParaRPr kumimoji="1" lang="en-US" altLang="ja-JP" sz="800" dirty="0"/>
          </a:p>
        </p:txBody>
      </p:sp>
      <p:sp>
        <p:nvSpPr>
          <p:cNvPr id="93" name="テキスト ボックス 92">
            <a:extLst>
              <a:ext uri="{FF2B5EF4-FFF2-40B4-BE49-F238E27FC236}">
                <a16:creationId xmlns:a16="http://schemas.microsoft.com/office/drawing/2014/main" id="{BB206FB4-FD24-39DF-EA93-8BC26F05D1A4}"/>
              </a:ext>
            </a:extLst>
          </p:cNvPr>
          <p:cNvSpPr txBox="1"/>
          <p:nvPr/>
        </p:nvSpPr>
        <p:spPr>
          <a:xfrm>
            <a:off x="4643064" y="3280731"/>
            <a:ext cx="4686579" cy="738664"/>
          </a:xfrm>
          <a:prstGeom prst="rect">
            <a:avLst/>
          </a:prstGeom>
          <a:noFill/>
        </p:spPr>
        <p:txBody>
          <a:bodyPr wrap="square" rtlCol="0">
            <a:spAutoFit/>
          </a:bodyPr>
          <a:lstStyle/>
          <a:p>
            <a:r>
              <a:rPr kumimoji="1" lang="ja-JP" altLang="en-US" sz="1050" dirty="0"/>
              <a:t>➤当センターが県内全域を対象とした</a:t>
            </a:r>
            <a:r>
              <a:rPr lang="ja-JP" altLang="en-US" sz="1050" dirty="0"/>
              <a:t>システム</a:t>
            </a:r>
            <a:r>
              <a:rPr kumimoji="1" lang="ja-JP" altLang="en-US" sz="1050" dirty="0"/>
              <a:t>を開発・運用・保守するため、</a:t>
            </a:r>
            <a:endParaRPr kumimoji="1" lang="en-US" altLang="ja-JP" sz="1050" dirty="0"/>
          </a:p>
          <a:p>
            <a:r>
              <a:rPr lang="ja-JP" altLang="en-US" sz="1050" dirty="0"/>
              <a:t>　</a:t>
            </a:r>
            <a:r>
              <a:rPr kumimoji="1" lang="ja-JP" altLang="en-US" sz="1050" dirty="0"/>
              <a:t>県内自治体は安価で利用可能</a:t>
            </a:r>
            <a:endParaRPr kumimoji="1" lang="en-US" altLang="ja-JP" sz="1050" dirty="0"/>
          </a:p>
          <a:p>
            <a:r>
              <a:rPr lang="ja-JP" altLang="en-US" sz="1050" dirty="0"/>
              <a:t>➤当センターがシステムサーバの運用・保守を行うため、県内自治体職員</a:t>
            </a:r>
            <a:endParaRPr lang="en-US" altLang="ja-JP" sz="1050" dirty="0"/>
          </a:p>
          <a:p>
            <a:r>
              <a:rPr lang="ja-JP" altLang="en-US" sz="1050" dirty="0"/>
              <a:t>　の負担が軽減</a:t>
            </a:r>
            <a:endParaRPr lang="en-US" altLang="ja-JP" sz="1050" dirty="0"/>
          </a:p>
        </p:txBody>
      </p:sp>
      <p:sp>
        <p:nvSpPr>
          <p:cNvPr id="2" name="正方形/長方形 1">
            <a:extLst>
              <a:ext uri="{FF2B5EF4-FFF2-40B4-BE49-F238E27FC236}">
                <a16:creationId xmlns:a16="http://schemas.microsoft.com/office/drawing/2014/main" id="{3A2EB030-3FBC-D0DA-BC59-96D757EEAA41}"/>
              </a:ext>
            </a:extLst>
          </p:cNvPr>
          <p:cNvSpPr/>
          <p:nvPr/>
        </p:nvSpPr>
        <p:spPr>
          <a:xfrm>
            <a:off x="1547664" y="4403005"/>
            <a:ext cx="576064" cy="194395"/>
          </a:xfrm>
          <a:prstGeom prst="rect">
            <a:avLst/>
          </a:prstGeom>
          <a:no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94D2AA25-2A3E-4B3D-3E9A-F75DE0423ADF}"/>
              </a:ext>
            </a:extLst>
          </p:cNvPr>
          <p:cNvSpPr txBox="1"/>
          <p:nvPr/>
        </p:nvSpPr>
        <p:spPr>
          <a:xfrm>
            <a:off x="1547664" y="4597400"/>
            <a:ext cx="1512168" cy="200055"/>
          </a:xfrm>
          <a:prstGeom prst="rect">
            <a:avLst/>
          </a:prstGeom>
          <a:noFill/>
        </p:spPr>
        <p:txBody>
          <a:bodyPr wrap="square" rtlCol="0">
            <a:spAutoFit/>
          </a:bodyPr>
          <a:lstStyle/>
          <a:p>
            <a:r>
              <a:rPr kumimoji="1" lang="en-US" altLang="ja-JP" sz="700" dirty="0">
                <a:solidFill>
                  <a:srgbClr val="FFC000"/>
                </a:solidFill>
              </a:rPr>
              <a:t>※</a:t>
            </a:r>
            <a:r>
              <a:rPr kumimoji="1" lang="ja-JP" altLang="en-US" sz="700" dirty="0">
                <a:solidFill>
                  <a:srgbClr val="FFC000"/>
                </a:solidFill>
              </a:rPr>
              <a:t>実施時期は検討中</a:t>
            </a:r>
          </a:p>
        </p:txBody>
      </p:sp>
    </p:spTree>
    <p:extLst>
      <p:ext uri="{BB962C8B-B14F-4D97-AF65-F5344CB8AC3E}">
        <p14:creationId xmlns:p14="http://schemas.microsoft.com/office/powerpoint/2010/main" val="1533579830"/>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デザイン">
      <a:majorFont>
        <a:latin typeface="HGP創英角ｺﾞｼｯｸUB"/>
        <a:ea typeface="HGP創英角ｺﾞｼｯｸUB"/>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lank.pptx" id="{75BB661A-7159-40AB-A8B9-95C523401A87}" vid="{AD23DF29-DE52-45D5-B687-48F301D686A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13012</TotalTime>
  <Words>576</Words>
  <Application>Microsoft Office PowerPoint</Application>
  <PresentationFormat>画面に合わせる (4:3)</PresentationFormat>
  <Paragraphs>97</Paragraphs>
  <Slides>1</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vt:i4>
      </vt:variant>
    </vt:vector>
  </HeadingPairs>
  <TitlesOfParts>
    <vt:vector size="9" baseType="lpstr">
      <vt:lpstr>HGP創英角ｺﾞｼｯｸUB</vt:lpstr>
      <vt:lpstr>ＭＳ Ｐゴシック</vt:lpstr>
      <vt:lpstr>ＭＳ Ｐゴシック 本文</vt:lpstr>
      <vt:lpstr>Arial</vt:lpstr>
      <vt:lpstr>Calibri</vt:lpstr>
      <vt:lpstr>Times New Roman</vt:lpstr>
      <vt:lpstr>Wingdings</vt:lpstr>
      <vt:lpstr>1_標準デザイン</vt:lpstr>
      <vt:lpstr>PowerPoint プレゼンテーション</vt:lpstr>
    </vt:vector>
  </TitlesOfParts>
  <Company>国土交通省</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行政情報システム室</dc:creator>
  <cp:lastModifiedBy>shien</cp:lastModifiedBy>
  <cp:revision>403</cp:revision>
  <cp:lastPrinted>2026-03-10T05:32:53Z</cp:lastPrinted>
  <dcterms:created xsi:type="dcterms:W3CDTF">2007-11-06T12:19:33Z</dcterms:created>
  <dcterms:modified xsi:type="dcterms:W3CDTF">2026-03-26T02:25:23Z</dcterms:modified>
</cp:coreProperties>
</file>