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Lst>
  <p:notesMasterIdLst>
    <p:notesMasterId r:id="rId3"/>
  </p:notesMasterIdLst>
  <p:sldIdLst>
    <p:sldId id="3167" r:id="rId2"/>
  </p:sldIdLst>
  <p:sldSz cx="9144000" cy="6858000" type="screen4x3"/>
  <p:notesSz cx="6807200" cy="9939338"/>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3FAFD"/>
    <a:srgbClr val="FFCCFF"/>
    <a:srgbClr val="FF99FF"/>
    <a:srgbClr val="FF0000"/>
    <a:srgbClr val="75C5AE"/>
    <a:srgbClr val="6FC3AB"/>
    <a:srgbClr val="BCC5CC"/>
    <a:srgbClr val="C7E1F5"/>
    <a:srgbClr val="D5EB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10" autoAdjust="0"/>
    <p:restoredTop sz="96159" autoAdjust="0"/>
  </p:normalViewPr>
  <p:slideViewPr>
    <p:cSldViewPr>
      <p:cViewPr varScale="1">
        <p:scale>
          <a:sx n="119" d="100"/>
          <a:sy n="119" d="100"/>
        </p:scale>
        <p:origin x="186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1"/>
            <a:ext cx="2950348" cy="497517"/>
          </a:xfrm>
          <a:prstGeom prst="rect">
            <a:avLst/>
          </a:prstGeom>
        </p:spPr>
        <p:txBody>
          <a:bodyPr vert="horz" lIns="69928" tIns="34965" rIns="69928" bIns="34965" rtlCol="0"/>
          <a:lstStyle>
            <a:lvl1pPr algn="l">
              <a:defRPr sz="900"/>
            </a:lvl1pPr>
          </a:lstStyle>
          <a:p>
            <a:endParaRPr kumimoji="1" lang="ja-JP" altLang="en-US"/>
          </a:p>
        </p:txBody>
      </p:sp>
      <p:sp>
        <p:nvSpPr>
          <p:cNvPr id="3" name="日付プレースホルダ 2"/>
          <p:cNvSpPr>
            <a:spLocks noGrp="1"/>
          </p:cNvSpPr>
          <p:nvPr>
            <p:ph type="dt" idx="1"/>
          </p:nvPr>
        </p:nvSpPr>
        <p:spPr>
          <a:xfrm>
            <a:off x="3855651" y="1"/>
            <a:ext cx="2950348" cy="497517"/>
          </a:xfrm>
          <a:prstGeom prst="rect">
            <a:avLst/>
          </a:prstGeom>
        </p:spPr>
        <p:txBody>
          <a:bodyPr vert="horz" lIns="69928" tIns="34965" rIns="69928" bIns="34965"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19163" y="746125"/>
            <a:ext cx="4968875" cy="3725863"/>
          </a:xfrm>
          <a:prstGeom prst="rect">
            <a:avLst/>
          </a:prstGeom>
          <a:noFill/>
          <a:ln w="12700">
            <a:solidFill>
              <a:prstClr val="black"/>
            </a:solidFill>
          </a:ln>
        </p:spPr>
        <p:txBody>
          <a:bodyPr vert="horz" lIns="69928" tIns="34965" rIns="69928" bIns="34965" rtlCol="0" anchor="ctr"/>
          <a:lstStyle/>
          <a:p>
            <a:endParaRPr lang="ja-JP" altLang="en-US"/>
          </a:p>
        </p:txBody>
      </p:sp>
      <p:sp>
        <p:nvSpPr>
          <p:cNvPr id="5" name="ノート プレースホルダ 4"/>
          <p:cNvSpPr>
            <a:spLocks noGrp="1"/>
          </p:cNvSpPr>
          <p:nvPr>
            <p:ph type="body" sz="quarter" idx="3"/>
          </p:nvPr>
        </p:nvSpPr>
        <p:spPr>
          <a:xfrm>
            <a:off x="680480" y="4720912"/>
            <a:ext cx="5446241" cy="4472763"/>
          </a:xfrm>
          <a:prstGeom prst="rect">
            <a:avLst/>
          </a:prstGeom>
        </p:spPr>
        <p:txBody>
          <a:bodyPr vert="horz" lIns="69928" tIns="34965" rIns="69928" bIns="34965"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40599"/>
            <a:ext cx="2950348" cy="497517"/>
          </a:xfrm>
          <a:prstGeom prst="rect">
            <a:avLst/>
          </a:prstGeom>
        </p:spPr>
        <p:txBody>
          <a:bodyPr vert="horz" lIns="69928" tIns="34965" rIns="69928" bIns="34965"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855651" y="9440599"/>
            <a:ext cx="2950348" cy="497517"/>
          </a:xfrm>
          <a:prstGeom prst="rect">
            <a:avLst/>
          </a:prstGeom>
        </p:spPr>
        <p:txBody>
          <a:bodyPr vert="horz" lIns="69928" tIns="34965" rIns="69928" bIns="34965"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76FB608A-7404-93B3-EB88-D5DA212BD8EE}"/>
              </a:ext>
            </a:extLst>
          </p:cNvPr>
          <p:cNvSpPr/>
          <p:nvPr/>
        </p:nvSpPr>
        <p:spPr>
          <a:xfrm>
            <a:off x="4932041" y="2063438"/>
            <a:ext cx="3898230" cy="2133754"/>
          </a:xfrm>
          <a:prstGeom prst="rect">
            <a:avLst/>
          </a:prstGeom>
          <a:solidFill>
            <a:sysClr val="window" lastClr="FFFFFF"/>
          </a:solidFill>
          <a:ln w="19050" cap="flat" cmpd="sng" algn="ctr">
            <a:solidFill>
              <a:sysClr val="windowText" lastClr="000000">
                <a:lumMod val="50000"/>
                <a:lumOff val="50000"/>
              </a:sysClr>
            </a:solidFill>
            <a:prstDash val="solid"/>
          </a:ln>
          <a:effectLst/>
        </p:spPr>
        <p:txBody>
          <a:bodyPr lIns="36000" rIns="3600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公財</a:t>
            </a: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神奈川県都市整備技術センターによる地域</a:t>
            </a:r>
            <a:r>
              <a:rPr kumimoji="0" lang="ja-JP" altLang="en-US" sz="1100" b="0" i="0" u="none" strike="noStrike" kern="0" cap="none" spc="0" normalizeH="0" baseline="0" noProof="0" dirty="0">
                <a:ln>
                  <a:noFill/>
                </a:ln>
                <a:effectLst/>
                <a:uLnTx/>
                <a:uFillTx/>
                <a:latin typeface="HGP創英角ｺﾞｼｯｸUB"/>
                <a:ea typeface="HGP創英角ｺﾞｼｯｸUB"/>
                <a:cs typeface="+mn-cs"/>
              </a:rPr>
              <a:t>一括発注点検</a:t>
            </a:r>
            <a:br>
              <a:rPr kumimoji="0" lang="en-US" altLang="ja-JP" sz="1200" kern="0" dirty="0">
                <a:latin typeface="HGP創英角ｺﾞｼｯｸUB"/>
                <a:ea typeface="HGP創英角ｺﾞｼｯｸUB"/>
              </a:rPr>
            </a:br>
            <a:endPar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endParaRPr>
          </a:p>
        </p:txBody>
      </p:sp>
      <p:sp>
        <p:nvSpPr>
          <p:cNvPr id="21" name="四角形: 角を丸くする 20">
            <a:extLst>
              <a:ext uri="{FF2B5EF4-FFF2-40B4-BE49-F238E27FC236}">
                <a16:creationId xmlns:a16="http://schemas.microsoft.com/office/drawing/2014/main" id="{486CEB7B-99FE-2513-EF3A-AA72770F8C9D}"/>
              </a:ext>
            </a:extLst>
          </p:cNvPr>
          <p:cNvSpPr/>
          <p:nvPr/>
        </p:nvSpPr>
        <p:spPr>
          <a:xfrm>
            <a:off x="5194062" y="2700688"/>
            <a:ext cx="1656184" cy="1433390"/>
          </a:xfrm>
          <a:prstGeom prst="roundRect">
            <a:avLst>
              <a:gd name="adj" fmla="val 13149"/>
            </a:avLst>
          </a:prstGeom>
          <a:noFill/>
          <a:ln w="19050" cap="flat" cmpd="sng" algn="ctr">
            <a:solidFill>
              <a:srgbClr val="92D05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white"/>
                </a:solidFill>
                <a:effectLst/>
                <a:uLnTx/>
                <a:uFillTx/>
                <a:latin typeface="Arial"/>
                <a:ea typeface="ＭＳ Ｐゴシック"/>
                <a:cs typeface="+mn-cs"/>
              </a:rPr>
              <a:t>			</a:t>
            </a:r>
            <a:endParaRPr kumimoji="0" lang="ja-JP" altLang="en-US" sz="1200" b="0"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（公益財団法人神奈川県都市整備技術センター）</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（１）</a:t>
            </a:r>
            <a:r>
              <a:rPr lang="ja-JP" altLang="en-US" sz="1000" dirty="0">
                <a:solidFill>
                  <a:prstClr val="black"/>
                </a:solidFill>
                <a:latin typeface="ＭＳ Ｐゴシック"/>
                <a:ea typeface="ＭＳ Ｐゴシック"/>
              </a:rPr>
              <a:t>業務のマネジメント戦略</a:t>
            </a:r>
            <a:endParaRPr kumimoji="1" lang="ja-JP" altLang="en-US" sz="10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9992" y="1859853"/>
            <a:ext cx="4320000" cy="24622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6119417"/>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9" name="テキスト ボックス 8">
            <a:extLst>
              <a:ext uri="{FF2B5EF4-FFF2-40B4-BE49-F238E27FC236}">
                <a16:creationId xmlns:a16="http://schemas.microsoft.com/office/drawing/2014/main" id="{BD8EB0F5-BD9C-3A2A-E1B1-029F96B175FD}"/>
              </a:ext>
            </a:extLst>
          </p:cNvPr>
          <p:cNvSpPr txBox="1"/>
          <p:nvPr/>
        </p:nvSpPr>
        <p:spPr>
          <a:xfrm>
            <a:off x="4644010" y="1709859"/>
            <a:ext cx="4320000" cy="294327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44365" y="4729597"/>
            <a:ext cx="4320000" cy="1925930"/>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44365" y="5013176"/>
            <a:ext cx="4320000" cy="1654299"/>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　神奈川県道路メンテナンス部会等の場を活用して、意見交換会や</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lang="ja-JP" altLang="en-US" sz="1050" dirty="0">
                <a:solidFill>
                  <a:prstClr val="black"/>
                </a:solidFill>
                <a:latin typeface="ＭＳ Ｐゴシック"/>
                <a:ea typeface="ＭＳ Ｐゴシック"/>
              </a:rPr>
              <a:t>　　 </a:t>
            </a: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現場見学会等の研修を実施。</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lvl="0" algn="just">
              <a:defRPr/>
            </a:pPr>
            <a:r>
              <a:rPr lang="ja-JP" altLang="en-US" sz="1050" dirty="0">
                <a:solidFill>
                  <a:prstClr val="black"/>
                </a:solidFill>
                <a:latin typeface="ＭＳ Ｐゴシック"/>
                <a:ea typeface="ＭＳ Ｐゴシック"/>
              </a:rPr>
              <a:t>⇒　</a:t>
            </a:r>
            <a:r>
              <a:rPr lang="ja-JP" altLang="en-US" sz="1050" dirty="0">
                <a:latin typeface="ＭＳ Ｐゴシック"/>
                <a:ea typeface="ＭＳ Ｐゴシック"/>
              </a:rPr>
              <a:t>市町村、技術センター、事業者の三者で点検結果を確認する</a:t>
            </a:r>
            <a:endParaRPr lang="en-US" altLang="ja-JP" sz="1050" dirty="0">
              <a:latin typeface="ＭＳ Ｐゴシック"/>
              <a:ea typeface="ＭＳ Ｐゴシック"/>
            </a:endParaRPr>
          </a:p>
          <a:p>
            <a:pPr lvl="0" algn="just">
              <a:defRPr/>
            </a:pPr>
            <a:r>
              <a:rPr lang="ja-JP" altLang="en-US" sz="1050" dirty="0">
                <a:latin typeface="ＭＳ Ｐゴシック"/>
                <a:ea typeface="ＭＳ Ｐゴシック"/>
              </a:rPr>
              <a:t>　　 審査会を開催。 健全性の診断は最終的に市町村が決定。</a:t>
            </a:r>
            <a:endParaRPr kumimoji="1" lang="en-US" altLang="ja-JP" sz="12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kumimoji="1" lang="ja-JP" altLang="en-US" sz="14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4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道路施設の台帳情報や点検結果、補修履歴などのデータを記録・</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保存する「道路施設維持管理共同システム」を技術センターが運営し、</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これらを活用しながら市町村は修繕計画の立案等を行うことが可能。</a:t>
            </a:r>
            <a:endParaRPr lang="en-US" altLang="ja-JP" sz="1050" dirty="0">
              <a:solidFill>
                <a:prstClr val="black"/>
              </a:solidFill>
              <a:latin typeface="ＭＳ Ｐゴシック"/>
              <a:ea typeface="ＭＳ Ｐゴシック"/>
            </a:endParaRPr>
          </a:p>
        </p:txBody>
      </p:sp>
      <p:sp>
        <p:nvSpPr>
          <p:cNvPr id="12" name="テキスト ボックス 11">
            <a:extLst>
              <a:ext uri="{FF2B5EF4-FFF2-40B4-BE49-F238E27FC236}">
                <a16:creationId xmlns:a16="http://schemas.microsoft.com/office/drawing/2014/main" id="{6CD3290F-72D9-F322-D59A-0FE05DDD691B}"/>
              </a:ext>
            </a:extLst>
          </p:cNvPr>
          <p:cNvSpPr txBox="1"/>
          <p:nvPr/>
        </p:nvSpPr>
        <p:spPr>
          <a:xfrm>
            <a:off x="4643064" y="4216394"/>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「技術職員や財源、知識・技術力の不足等の課題に対し、地域一括発注によりコスト縮減を図りつつ、技術的な知見の補完や管理業務の効率化を実施」</a:t>
            </a:r>
            <a:endParaRPr kumimoji="1" lang="en-US" altLang="ja-JP" sz="1400" dirty="0">
              <a:latin typeface="+mn-ea"/>
              <a:ea typeface="+mn-ea"/>
            </a:endParaRPr>
          </a:p>
        </p:txBody>
      </p:sp>
      <p:sp>
        <p:nvSpPr>
          <p:cNvPr id="15" name="四角形: 角を丸くする 14">
            <a:extLst>
              <a:ext uri="{FF2B5EF4-FFF2-40B4-BE49-F238E27FC236}">
                <a16:creationId xmlns:a16="http://schemas.microsoft.com/office/drawing/2014/main" id="{9EEAD763-E658-9D2B-458C-29097EC55FB5}"/>
              </a:ext>
            </a:extLst>
          </p:cNvPr>
          <p:cNvSpPr/>
          <p:nvPr/>
        </p:nvSpPr>
        <p:spPr>
          <a:xfrm>
            <a:off x="5698118" y="3727986"/>
            <a:ext cx="561785" cy="227504"/>
          </a:xfrm>
          <a:prstGeom prst="roundRect">
            <a:avLst/>
          </a:prstGeom>
          <a:solidFill>
            <a:srgbClr val="0070C0"/>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市町村</a:t>
            </a:r>
          </a:p>
        </p:txBody>
      </p:sp>
      <p:sp>
        <p:nvSpPr>
          <p:cNvPr id="16" name="四角形: 角を丸くする 15">
            <a:extLst>
              <a:ext uri="{FF2B5EF4-FFF2-40B4-BE49-F238E27FC236}">
                <a16:creationId xmlns:a16="http://schemas.microsoft.com/office/drawing/2014/main" id="{2E480CD6-FD1E-465B-AEB6-4D7C3E15263B}"/>
              </a:ext>
            </a:extLst>
          </p:cNvPr>
          <p:cNvSpPr/>
          <p:nvPr/>
        </p:nvSpPr>
        <p:spPr>
          <a:xfrm>
            <a:off x="7554436" y="3049577"/>
            <a:ext cx="617964" cy="227504"/>
          </a:xfrm>
          <a:prstGeom prst="roundRect">
            <a:avLst/>
          </a:prstGeom>
          <a:solidFill>
            <a:srgbClr val="C0504D"/>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事業者</a:t>
            </a:r>
          </a:p>
        </p:txBody>
      </p:sp>
      <p:cxnSp>
        <p:nvCxnSpPr>
          <p:cNvPr id="17" name="直線矢印コネクタ 16">
            <a:extLst>
              <a:ext uri="{FF2B5EF4-FFF2-40B4-BE49-F238E27FC236}">
                <a16:creationId xmlns:a16="http://schemas.microsoft.com/office/drawing/2014/main" id="{C5A8ED10-C3F1-848C-1BFE-EEF351EDE476}"/>
              </a:ext>
            </a:extLst>
          </p:cNvPr>
          <p:cNvCxnSpPr>
            <a:cxnSpLocks/>
            <a:stCxn id="18" idx="3"/>
          </p:cNvCxnSpPr>
          <p:nvPr/>
        </p:nvCxnSpPr>
        <p:spPr>
          <a:xfrm flipV="1">
            <a:off x="6774668" y="3152733"/>
            <a:ext cx="779768" cy="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18" name="四角形: 角を丸くする 17">
            <a:extLst>
              <a:ext uri="{FF2B5EF4-FFF2-40B4-BE49-F238E27FC236}">
                <a16:creationId xmlns:a16="http://schemas.microsoft.com/office/drawing/2014/main" id="{06444D8D-58AB-C218-E02F-A5D071B94702}"/>
              </a:ext>
            </a:extLst>
          </p:cNvPr>
          <p:cNvSpPr/>
          <p:nvPr/>
        </p:nvSpPr>
        <p:spPr>
          <a:xfrm>
            <a:off x="5269639" y="2945339"/>
            <a:ext cx="1505029" cy="414789"/>
          </a:xfrm>
          <a:prstGeom prst="roundRect">
            <a:avLst/>
          </a:prstGeom>
          <a:solidFill>
            <a:srgbClr val="92D050"/>
          </a:solidFill>
          <a:ln w="25400" cap="flat" cmpd="sng" algn="ctr">
            <a:solidFill>
              <a:srgbClr val="92D050"/>
            </a:solid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公財</a:t>
            </a: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神奈川県</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dirty="0">
                <a:solidFill>
                  <a:prstClr val="white"/>
                </a:solidFill>
                <a:latin typeface="Arial"/>
                <a:ea typeface="ＭＳ Ｐゴシック"/>
              </a:rPr>
              <a:t>都市整備技術センター</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20" name="直線矢印コネクタ 19">
            <a:extLst>
              <a:ext uri="{FF2B5EF4-FFF2-40B4-BE49-F238E27FC236}">
                <a16:creationId xmlns:a16="http://schemas.microsoft.com/office/drawing/2014/main" id="{42599A21-DDE2-2491-B7B5-2D29B27CD045}"/>
              </a:ext>
            </a:extLst>
          </p:cNvPr>
          <p:cNvCxnSpPr>
            <a:cxnSpLocks/>
          </p:cNvCxnSpPr>
          <p:nvPr/>
        </p:nvCxnSpPr>
        <p:spPr>
          <a:xfrm flipV="1">
            <a:off x="5837616"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22" name="テキスト ボックス 21">
            <a:extLst>
              <a:ext uri="{FF2B5EF4-FFF2-40B4-BE49-F238E27FC236}">
                <a16:creationId xmlns:a16="http://schemas.microsoft.com/office/drawing/2014/main" id="{63780DF8-E5A4-533B-7BE7-9C6D36ED611D}"/>
              </a:ext>
            </a:extLst>
          </p:cNvPr>
          <p:cNvSpPr txBox="1"/>
          <p:nvPr/>
        </p:nvSpPr>
        <p:spPr>
          <a:xfrm>
            <a:off x="5194062" y="2719143"/>
            <a:ext cx="1656184" cy="215444"/>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ct val="0"/>
              </a:spcAft>
              <a:buClrTx/>
              <a:buSzTx/>
              <a:tabLst/>
              <a:defRPr/>
            </a:pPr>
            <a:r>
              <a:rPr lang="ja-JP" altLang="en-US" sz="800" b="1" dirty="0">
                <a:solidFill>
                  <a:srgbClr val="92D050"/>
                </a:solidFill>
                <a:latin typeface="ＭＳ Ｐゴシック"/>
                <a:ea typeface="ＭＳ Ｐゴシック"/>
              </a:rPr>
              <a:t>市町村道路メンテナンス部会</a:t>
            </a:r>
            <a:r>
              <a:rPr lang="en-US" altLang="ja-JP" sz="800" b="1" dirty="0">
                <a:solidFill>
                  <a:srgbClr val="92D050"/>
                </a:solidFill>
                <a:latin typeface="ＭＳ Ｐゴシック"/>
                <a:ea typeface="ＭＳ Ｐゴシック"/>
              </a:rPr>
              <a:t>※</a:t>
            </a:r>
            <a:endParaRPr lang="ja-JP" altLang="en-US" sz="800" b="1" dirty="0">
              <a:solidFill>
                <a:srgbClr val="92D050"/>
              </a:solidFill>
              <a:latin typeface="ＭＳ Ｐゴシック"/>
              <a:ea typeface="ＭＳ Ｐゴシック"/>
            </a:endParaRPr>
          </a:p>
        </p:txBody>
      </p:sp>
      <p:sp>
        <p:nvSpPr>
          <p:cNvPr id="23" name="正方形/長方形 22">
            <a:extLst>
              <a:ext uri="{FF2B5EF4-FFF2-40B4-BE49-F238E27FC236}">
                <a16:creationId xmlns:a16="http://schemas.microsoft.com/office/drawing/2014/main" id="{4A8980EE-64E8-A218-488D-51DB8A14F4F8}"/>
              </a:ext>
            </a:extLst>
          </p:cNvPr>
          <p:cNvSpPr/>
          <p:nvPr/>
        </p:nvSpPr>
        <p:spPr>
          <a:xfrm>
            <a:off x="246941" y="5174332"/>
            <a:ext cx="4176000" cy="925952"/>
          </a:xfrm>
          <a:prstGeom prst="rect">
            <a:avLst/>
          </a:prstGeom>
          <a:solidFill>
            <a:sysClr val="window" lastClr="FFFFFF"/>
          </a:solid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u="sng" kern="0" dirty="0">
                <a:solidFill>
                  <a:prstClr val="black"/>
                </a:solidFill>
                <a:latin typeface="+mn-ea"/>
                <a:ea typeface="+mn-ea"/>
              </a:rPr>
              <a:t>備考（自由記述）</a:t>
            </a:r>
            <a:endParaRPr kumimoji="0" lang="en-US" altLang="ja-JP" sz="700" b="0" i="0" u="sng"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※1</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技術センター直営で実施</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※2</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前回点検で健全性</a:t>
            </a:r>
            <a:r>
              <a:rPr kumimoji="0" lang="en-US" altLang="ja-JP" sz="700" b="0" i="0" u="none" strike="noStrike" kern="0" cap="none" spc="0" normalizeH="0" baseline="0" noProof="0" dirty="0">
                <a:ln>
                  <a:noFill/>
                </a:ln>
                <a:solidFill>
                  <a:prstClr val="black"/>
                </a:solidFill>
                <a:effectLst/>
                <a:uLnTx/>
                <a:uFillTx/>
                <a:latin typeface="+mn-ea"/>
                <a:ea typeface="+mn-ea"/>
                <a:cs typeface="+mn-cs"/>
              </a:rPr>
              <a:t>Ⅲ</a:t>
            </a:r>
            <a:r>
              <a:rPr kumimoji="0" lang="ja-JP" altLang="en-US" sz="700" b="0" i="0" u="none" strike="noStrike" kern="0" cap="none" spc="0" normalizeH="0" baseline="0" noProof="0" dirty="0">
                <a:ln>
                  <a:noFill/>
                </a:ln>
                <a:solidFill>
                  <a:prstClr val="black"/>
                </a:solidFill>
                <a:effectLst/>
                <a:uLnTx/>
                <a:uFillTx/>
                <a:latin typeface="+mn-ea"/>
                <a:ea typeface="+mn-ea"/>
                <a:cs typeface="+mn-cs"/>
              </a:rPr>
              <a:t>と診断され、かつ補修設計が未実施な橋梁に限り、地域一括発注による点検の</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kern="0" dirty="0">
                <a:solidFill>
                  <a:prstClr val="black"/>
                </a:solidFill>
                <a:latin typeface="+mn-ea"/>
                <a:ea typeface="+mn-ea"/>
              </a:rPr>
              <a:t>　　　</a:t>
            </a:r>
            <a:r>
              <a:rPr kumimoji="0" lang="ja-JP" altLang="en-US" sz="700" b="0" i="0" u="none" strike="noStrike" kern="0" cap="none" spc="0" normalizeH="0" baseline="0" noProof="0" dirty="0">
                <a:ln>
                  <a:noFill/>
                </a:ln>
                <a:solidFill>
                  <a:prstClr val="black"/>
                </a:solidFill>
                <a:effectLst/>
                <a:uLnTx/>
                <a:uFillTx/>
                <a:latin typeface="+mn-ea"/>
                <a:ea typeface="+mn-ea"/>
                <a:cs typeface="+mn-cs"/>
              </a:rPr>
              <a:t>枠組みで補修設計を試行</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※3</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技術センターによる発注者支援業務（設計積算・現場管理業務）を実施</a:t>
            </a:r>
            <a:endParaRPr kumimoji="0" lang="en-US" altLang="ja-JP" sz="7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kern="0" dirty="0">
                <a:solidFill>
                  <a:prstClr val="black"/>
                </a:solidFill>
                <a:latin typeface="+mn-ea"/>
                <a:ea typeface="+mn-ea"/>
              </a:rPr>
              <a:t>※4</a:t>
            </a:r>
            <a:r>
              <a:rPr kumimoji="0" lang="ja-JP" altLang="en-US" sz="700" kern="0" dirty="0">
                <a:solidFill>
                  <a:prstClr val="black"/>
                </a:solidFill>
                <a:latin typeface="+mn-ea"/>
                <a:ea typeface="+mn-ea"/>
              </a:rPr>
              <a:t>　既存の「道路施設維持管理共同システム」に、日常維持管理業務に必要な機能の追加等を検討中</a:t>
            </a:r>
            <a:endParaRPr kumimoji="0" lang="en-US" altLang="ja-JP" sz="700"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kern="0" dirty="0">
                <a:solidFill>
                  <a:prstClr val="black"/>
                </a:solidFill>
                <a:latin typeface="+mn-ea"/>
                <a:ea typeface="+mn-ea"/>
              </a:rPr>
              <a:t>※5</a:t>
            </a:r>
            <a:r>
              <a:rPr kumimoji="0" lang="ja-JP" altLang="en-US" sz="700" kern="0" dirty="0">
                <a:solidFill>
                  <a:prstClr val="black"/>
                </a:solidFill>
                <a:latin typeface="+mn-ea"/>
                <a:ea typeface="+mn-ea"/>
              </a:rPr>
              <a:t>　補修設計の試行（</a:t>
            </a:r>
            <a:r>
              <a:rPr kumimoji="0" lang="en-US" altLang="ja-JP" sz="700" kern="0" dirty="0">
                <a:solidFill>
                  <a:prstClr val="black"/>
                </a:solidFill>
                <a:latin typeface="+mn-ea"/>
                <a:ea typeface="+mn-ea"/>
              </a:rPr>
              <a:t>※2</a:t>
            </a:r>
            <a:r>
              <a:rPr kumimoji="0" lang="ja-JP" altLang="en-US" sz="700" kern="0" dirty="0">
                <a:solidFill>
                  <a:prstClr val="black"/>
                </a:solidFill>
                <a:latin typeface="+mn-ea"/>
                <a:ea typeface="+mn-ea"/>
              </a:rPr>
              <a:t>）について、拡大を検討中</a:t>
            </a:r>
            <a:endParaRPr kumimoji="0" lang="en-US" altLang="ja-JP" sz="700"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solidFill>
                <a:effectLst/>
                <a:uLnTx/>
                <a:uFillTx/>
                <a:latin typeface="+mn-ea"/>
                <a:ea typeface="+mn-ea"/>
                <a:cs typeface="+mn-cs"/>
              </a:rPr>
              <a:t>※6</a:t>
            </a:r>
            <a:r>
              <a:rPr kumimoji="0" lang="ja-JP" altLang="en-US" sz="700" b="0" i="0" u="none" strike="noStrike" kern="0" cap="none" spc="0" normalizeH="0" baseline="0" noProof="0" dirty="0">
                <a:ln>
                  <a:noFill/>
                </a:ln>
                <a:solidFill>
                  <a:prstClr val="black"/>
                </a:solidFill>
                <a:effectLst/>
                <a:uLnTx/>
                <a:uFillTx/>
                <a:latin typeface="+mn-ea"/>
                <a:ea typeface="+mn-ea"/>
                <a:cs typeface="+mn-cs"/>
              </a:rPr>
              <a:t>　道路施設以外の点検を検討中</a:t>
            </a:r>
          </a:p>
        </p:txBody>
      </p:sp>
      <p:sp>
        <p:nvSpPr>
          <p:cNvPr id="24" name="テキスト ボックス 23">
            <a:extLst>
              <a:ext uri="{FF2B5EF4-FFF2-40B4-BE49-F238E27FC236}">
                <a16:creationId xmlns:a16="http://schemas.microsoft.com/office/drawing/2014/main" id="{E17242CC-6174-FC44-6F7E-C5C2AA4E2AA2}"/>
              </a:ext>
            </a:extLst>
          </p:cNvPr>
          <p:cNvSpPr txBox="1"/>
          <p:nvPr/>
        </p:nvSpPr>
        <p:spPr>
          <a:xfrm>
            <a:off x="5221382" y="3381706"/>
            <a:ext cx="604902" cy="338554"/>
          </a:xfrm>
          <a:prstGeom prst="rect">
            <a:avLst/>
          </a:prstGeom>
          <a:noFill/>
        </p:spPr>
        <p:txBody>
          <a:bodyPr wrap="square">
            <a:spAutoFit/>
          </a:bodyPr>
          <a:lstStyle/>
          <a:p>
            <a:r>
              <a:rPr lang="ja-JP" altLang="en-US" sz="800" dirty="0"/>
              <a:t>委託費＋</a:t>
            </a:r>
          </a:p>
          <a:p>
            <a:r>
              <a:rPr lang="ja-JP" altLang="en-US" sz="800" dirty="0"/>
              <a:t>事務費</a:t>
            </a:r>
            <a:endParaRPr lang="ja-JP" altLang="en-US" sz="400" dirty="0">
              <a:solidFill>
                <a:prstClr val="black"/>
              </a:solidFill>
              <a:latin typeface="ＭＳ Ｐゴシック"/>
              <a:ea typeface="ＭＳ Ｐゴシック"/>
            </a:endParaRPr>
          </a:p>
        </p:txBody>
      </p:sp>
      <p:sp>
        <p:nvSpPr>
          <p:cNvPr id="25" name="テキスト ボックス 24">
            <a:extLst>
              <a:ext uri="{FF2B5EF4-FFF2-40B4-BE49-F238E27FC236}">
                <a16:creationId xmlns:a16="http://schemas.microsoft.com/office/drawing/2014/main" id="{77F65438-541B-530E-5746-A39C403C46EE}"/>
              </a:ext>
            </a:extLst>
          </p:cNvPr>
          <p:cNvSpPr txBox="1"/>
          <p:nvPr/>
        </p:nvSpPr>
        <p:spPr>
          <a:xfrm>
            <a:off x="6186975" y="3381706"/>
            <a:ext cx="716477" cy="338554"/>
          </a:xfrm>
          <a:prstGeom prst="rect">
            <a:avLst/>
          </a:prstGeom>
          <a:noFill/>
        </p:spPr>
        <p:txBody>
          <a:bodyPr wrap="square">
            <a:spAutoFit/>
          </a:bodyPr>
          <a:lstStyle/>
          <a:p>
            <a:r>
              <a:rPr lang="ja-JP" altLang="en-US" sz="800" dirty="0"/>
              <a:t>基本協定＋</a:t>
            </a:r>
          </a:p>
          <a:p>
            <a:r>
              <a:rPr lang="ja-JP" altLang="en-US" sz="800" dirty="0"/>
              <a:t>年度協定</a:t>
            </a:r>
            <a:endParaRPr lang="ja-JP" altLang="en-US" sz="800" dirty="0">
              <a:latin typeface="ＭＳ Ｐゴシック"/>
              <a:ea typeface="ＭＳ Ｐゴシック"/>
            </a:endParaRPr>
          </a:p>
        </p:txBody>
      </p:sp>
      <p:sp>
        <p:nvSpPr>
          <p:cNvPr id="26" name="テキスト ボックス 25">
            <a:extLst>
              <a:ext uri="{FF2B5EF4-FFF2-40B4-BE49-F238E27FC236}">
                <a16:creationId xmlns:a16="http://schemas.microsoft.com/office/drawing/2014/main" id="{9154711C-D910-EEC1-1AC4-477D27B425A8}"/>
              </a:ext>
            </a:extLst>
          </p:cNvPr>
          <p:cNvSpPr txBox="1"/>
          <p:nvPr/>
        </p:nvSpPr>
        <p:spPr>
          <a:xfrm>
            <a:off x="6855570" y="2963788"/>
            <a:ext cx="617964" cy="215444"/>
          </a:xfrm>
          <a:prstGeom prst="rect">
            <a:avLst/>
          </a:prstGeom>
          <a:noFill/>
        </p:spPr>
        <p:txBody>
          <a:bodyPr wrap="square">
            <a:spAutoFit/>
          </a:bodyPr>
          <a:lstStyle/>
          <a:p>
            <a:r>
              <a:rPr lang="ja-JP" altLang="en-US" sz="800" dirty="0"/>
              <a:t>一括発注</a:t>
            </a:r>
            <a:endParaRPr lang="ja-JP" altLang="en-US" sz="800" dirty="0">
              <a:solidFill>
                <a:prstClr val="black"/>
              </a:solidFill>
              <a:latin typeface="ＭＳ Ｐゴシック"/>
              <a:ea typeface="ＭＳ Ｐゴシック"/>
            </a:endParaRPr>
          </a:p>
        </p:txBody>
      </p:sp>
      <p:sp>
        <p:nvSpPr>
          <p:cNvPr id="27" name="テキスト ボックス 26">
            <a:extLst>
              <a:ext uri="{FF2B5EF4-FFF2-40B4-BE49-F238E27FC236}">
                <a16:creationId xmlns:a16="http://schemas.microsoft.com/office/drawing/2014/main" id="{73469EEA-1BCB-4083-17B6-EE740BC498AB}"/>
              </a:ext>
            </a:extLst>
          </p:cNvPr>
          <p:cNvSpPr txBox="1"/>
          <p:nvPr/>
        </p:nvSpPr>
        <p:spPr>
          <a:xfrm>
            <a:off x="6931630" y="3539272"/>
            <a:ext cx="1872044" cy="523220"/>
          </a:xfrm>
          <a:prstGeom prst="rect">
            <a:avLst/>
          </a:prstGeom>
          <a:noFill/>
        </p:spPr>
        <p:txBody>
          <a:bodyPr wrap="square">
            <a:spAutoFit/>
          </a:bodyPr>
          <a:lstStyle/>
          <a:p>
            <a:r>
              <a:rPr lang="ja-JP" altLang="en-US" sz="700" dirty="0"/>
              <a:t>①技術センターと市町村が基本協定を締結。</a:t>
            </a:r>
            <a:endParaRPr lang="en-US" altLang="ja-JP" sz="700" dirty="0"/>
          </a:p>
          <a:p>
            <a:r>
              <a:rPr lang="ja-JP" altLang="en-US" sz="700" dirty="0"/>
              <a:t>②年度毎に年度協定を締結。</a:t>
            </a:r>
            <a:endParaRPr lang="en-US" altLang="ja-JP" sz="700" dirty="0"/>
          </a:p>
          <a:p>
            <a:r>
              <a:rPr lang="ja-JP" altLang="en-US" sz="700" dirty="0"/>
              <a:t>③市町村は技術センターへ事務費を負担。</a:t>
            </a:r>
          </a:p>
          <a:p>
            <a:r>
              <a:rPr lang="ja-JP" altLang="en-US" sz="700" dirty="0"/>
              <a:t>④技術センターが市町村の業務を一括発注。</a:t>
            </a:r>
            <a:endParaRPr lang="ja-JP" altLang="en-US" sz="700" dirty="0">
              <a:solidFill>
                <a:prstClr val="black"/>
              </a:solidFill>
              <a:latin typeface="ＭＳ Ｐゴシック"/>
              <a:ea typeface="ＭＳ Ｐゴシック"/>
            </a:endParaRPr>
          </a:p>
        </p:txBody>
      </p:sp>
      <p:sp>
        <p:nvSpPr>
          <p:cNvPr id="28" name="楕円 27">
            <a:extLst>
              <a:ext uri="{FF2B5EF4-FFF2-40B4-BE49-F238E27FC236}">
                <a16:creationId xmlns:a16="http://schemas.microsoft.com/office/drawing/2014/main" id="{CF064EE0-B79B-1EAB-C992-CB6D5EBB0E18}"/>
              </a:ext>
            </a:extLst>
          </p:cNvPr>
          <p:cNvSpPr/>
          <p:nvPr/>
        </p:nvSpPr>
        <p:spPr>
          <a:xfrm>
            <a:off x="2018171" y="6311653"/>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a:extLst>
              <a:ext uri="{FF2B5EF4-FFF2-40B4-BE49-F238E27FC236}">
                <a16:creationId xmlns:a16="http://schemas.microsoft.com/office/drawing/2014/main" id="{B2910777-367C-5E20-EE04-A11D6E00E4C9}"/>
              </a:ext>
            </a:extLst>
          </p:cNvPr>
          <p:cNvSpPr/>
          <p:nvPr/>
        </p:nvSpPr>
        <p:spPr>
          <a:xfrm>
            <a:off x="6933565" y="4403005"/>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628830" y="4239658"/>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extLst>
              <p:ext uri="{D42A27DB-BD31-4B8C-83A1-F6EECF244321}">
                <p14:modId xmlns:p14="http://schemas.microsoft.com/office/powerpoint/2010/main" val="370849793"/>
              </p:ext>
            </p:extLst>
          </p:nvPr>
        </p:nvGraphicFramePr>
        <p:xfrm>
          <a:off x="251520" y="2072497"/>
          <a:ext cx="4176000" cy="2610192"/>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巡回</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清掃</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剪定</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※2</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18821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※3</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※3</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32" name="テキスト ボックス 31">
            <a:extLst>
              <a:ext uri="{FF2B5EF4-FFF2-40B4-BE49-F238E27FC236}">
                <a16:creationId xmlns:a16="http://schemas.microsoft.com/office/drawing/2014/main" id="{27ECB13B-2A5E-4A0A-54BC-32740A0FB5E4}"/>
              </a:ext>
            </a:extLst>
          </p:cNvPr>
          <p:cNvSpPr txBox="1"/>
          <p:nvPr/>
        </p:nvSpPr>
        <p:spPr>
          <a:xfrm>
            <a:off x="282713" y="4656529"/>
            <a:ext cx="4104456" cy="503590"/>
          </a:xfrm>
          <a:prstGeom prst="rect">
            <a:avLst/>
          </a:prstGeom>
          <a:noFill/>
        </p:spPr>
        <p:txBody>
          <a:bodyPr wrap="square" lIns="36000" tIns="36000" rIns="36000" bIns="36000">
            <a:spAutoFit/>
          </a:bodyPr>
          <a:lstStyle/>
          <a:p>
            <a:pPr algn="just">
              <a:defRPr/>
            </a:pPr>
            <a:r>
              <a:rPr lang="ja-JP" altLang="en-US" sz="700" u="sng" dirty="0">
                <a:latin typeface="ＭＳ Ｐゴシック"/>
                <a:ea typeface="ＭＳ Ｐゴシック"/>
              </a:rPr>
              <a:t>凡例</a:t>
            </a:r>
            <a:endParaRPr lang="en-US" altLang="ja-JP" sz="700" u="sng" dirty="0">
              <a:latin typeface="ＭＳ Ｐゴシック"/>
              <a:ea typeface="ＭＳ Ｐゴシック"/>
            </a:endParaRPr>
          </a:p>
          <a:p>
            <a:pPr algn="just">
              <a:defRPr/>
            </a:pPr>
            <a:r>
              <a:rPr lang="ja-JP" altLang="en-US" sz="700" dirty="0">
                <a:latin typeface="ＭＳ Ｐゴシック"/>
                <a:ea typeface="ＭＳ Ｐゴシック"/>
              </a:rPr>
              <a:t>実施済みの場合：グレーで塗りつぶしてください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実施予定の場合：</a:t>
            </a:r>
            <a:r>
              <a:rPr lang="en-US" altLang="ja-JP" sz="700" dirty="0">
                <a:solidFill>
                  <a:srgbClr val="00B050"/>
                </a:solidFill>
                <a:latin typeface="ＭＳ Ｐゴシック"/>
                <a:ea typeface="ＭＳ Ｐゴシック"/>
              </a:rPr>
              <a:t>R8</a:t>
            </a:r>
            <a:r>
              <a:rPr lang="ja-JP" altLang="en-US" sz="700" dirty="0">
                <a:solidFill>
                  <a:srgbClr val="00B050"/>
                </a:solidFill>
                <a:latin typeface="ＭＳ Ｐゴシック"/>
                <a:ea typeface="ＭＳ Ｐゴシック"/>
              </a:rPr>
              <a:t>年度以降は緑の枠、</a:t>
            </a:r>
            <a:r>
              <a:rPr lang="en-US" altLang="ja-JP" sz="700" dirty="0">
                <a:solidFill>
                  <a:srgbClr val="0070C0"/>
                </a:solidFill>
                <a:latin typeface="ＭＳ Ｐゴシック"/>
                <a:ea typeface="ＭＳ Ｐゴシック"/>
              </a:rPr>
              <a:t>R9</a:t>
            </a:r>
            <a:r>
              <a:rPr lang="ja-JP" altLang="en-US" sz="700" dirty="0">
                <a:solidFill>
                  <a:srgbClr val="0070C0"/>
                </a:solidFill>
                <a:latin typeface="ＭＳ Ｐゴシック"/>
                <a:ea typeface="ＭＳ Ｐゴシック"/>
              </a:rPr>
              <a:t>年度以降は青の枠、</a:t>
            </a:r>
            <a:r>
              <a:rPr lang="en-US" altLang="ja-JP" sz="700" dirty="0">
                <a:solidFill>
                  <a:srgbClr val="FF0000"/>
                </a:solidFill>
                <a:latin typeface="ＭＳ Ｐゴシック"/>
                <a:ea typeface="ＭＳ Ｐゴシック"/>
              </a:rPr>
              <a:t>R10</a:t>
            </a:r>
            <a:r>
              <a:rPr lang="ja-JP" altLang="en-US" sz="700" dirty="0">
                <a:solidFill>
                  <a:srgbClr val="FF0000"/>
                </a:solidFill>
                <a:latin typeface="ＭＳ Ｐゴシック"/>
                <a:ea typeface="ＭＳ Ｐゴシック"/>
              </a:rPr>
              <a:t>年度以降は赤の枠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検討中の場合：</a:t>
            </a:r>
            <a:r>
              <a:rPr lang="ja-JP" altLang="en-US" sz="700" dirty="0">
                <a:solidFill>
                  <a:srgbClr val="FFC000"/>
                </a:solidFill>
                <a:latin typeface="ＭＳ Ｐゴシック"/>
                <a:ea typeface="ＭＳ Ｐゴシック"/>
              </a:rPr>
              <a:t>オレンジの枠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p:txBody>
      </p:sp>
      <p:sp>
        <p:nvSpPr>
          <p:cNvPr id="33" name="正方形/長方形 32">
            <a:extLst>
              <a:ext uri="{FF2B5EF4-FFF2-40B4-BE49-F238E27FC236}">
                <a16:creationId xmlns:a16="http://schemas.microsoft.com/office/drawing/2014/main" id="{F2D0D628-5EB9-B975-5076-DF251F322183}"/>
              </a:ext>
            </a:extLst>
          </p:cNvPr>
          <p:cNvSpPr/>
          <p:nvPr/>
        </p:nvSpPr>
        <p:spPr>
          <a:xfrm>
            <a:off x="971600" y="2680188"/>
            <a:ext cx="1152128" cy="853440"/>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D4BDCEF9-1B82-E6E3-B1DF-23C06EA34279}"/>
              </a:ext>
            </a:extLst>
          </p:cNvPr>
          <p:cNvSpPr/>
          <p:nvPr/>
        </p:nvSpPr>
        <p:spPr>
          <a:xfrm>
            <a:off x="2700442" y="3539449"/>
            <a:ext cx="575414" cy="1143240"/>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8794049D-E51B-7246-1101-CC28E06074CC}"/>
              </a:ext>
            </a:extLst>
          </p:cNvPr>
          <p:cNvSpPr/>
          <p:nvPr/>
        </p:nvSpPr>
        <p:spPr>
          <a:xfrm>
            <a:off x="3271942" y="2678389"/>
            <a:ext cx="575414" cy="861770"/>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17B32FE9-1AB2-C5C3-52EF-C70434D334E0}"/>
              </a:ext>
            </a:extLst>
          </p:cNvPr>
          <p:cNvSpPr txBox="1"/>
          <p:nvPr/>
        </p:nvSpPr>
        <p:spPr>
          <a:xfrm>
            <a:off x="5469371" y="3910759"/>
            <a:ext cx="1349837" cy="215444"/>
          </a:xfrm>
          <a:prstGeom prst="rect">
            <a:avLst/>
          </a:prstGeom>
          <a:noFill/>
        </p:spPr>
        <p:txBody>
          <a:bodyPr wrap="square">
            <a:spAutoFit/>
          </a:bodyPr>
          <a:lstStyle/>
          <a:p>
            <a:r>
              <a:rPr lang="ja-JP" altLang="en-US" sz="800" dirty="0"/>
              <a:t>（</a:t>
            </a:r>
            <a:r>
              <a:rPr lang="en-US" altLang="ja-JP" sz="800" dirty="0"/>
              <a:t>27</a:t>
            </a:r>
            <a:r>
              <a:rPr lang="ja-JP" altLang="en-US" sz="800" dirty="0"/>
              <a:t>市町村が参画）</a:t>
            </a:r>
            <a:endParaRPr lang="ja-JP" altLang="en-US" sz="800" dirty="0">
              <a:latin typeface="ＭＳ Ｐゴシック"/>
              <a:ea typeface="ＭＳ Ｐゴシック"/>
            </a:endParaRPr>
          </a:p>
        </p:txBody>
      </p:sp>
      <p:sp>
        <p:nvSpPr>
          <p:cNvPr id="38" name="テキスト ボックス 37">
            <a:extLst>
              <a:ext uri="{FF2B5EF4-FFF2-40B4-BE49-F238E27FC236}">
                <a16:creationId xmlns:a16="http://schemas.microsoft.com/office/drawing/2014/main" id="{E7B83B4A-8877-9165-7C0D-CBF4C4073AC0}"/>
              </a:ext>
            </a:extLst>
          </p:cNvPr>
          <p:cNvSpPr txBox="1"/>
          <p:nvPr/>
        </p:nvSpPr>
        <p:spPr>
          <a:xfrm>
            <a:off x="7086036" y="2591353"/>
            <a:ext cx="1872044" cy="415498"/>
          </a:xfrm>
          <a:prstGeom prst="rect">
            <a:avLst/>
          </a:prstGeom>
          <a:noFill/>
        </p:spPr>
        <p:txBody>
          <a:bodyPr wrap="square">
            <a:spAutoFit/>
          </a:bodyPr>
          <a:lstStyle/>
          <a:p>
            <a:r>
              <a:rPr lang="en-US" altLang="ja-JP" sz="700" dirty="0"/>
              <a:t>※</a:t>
            </a:r>
            <a:r>
              <a:rPr lang="ja-JP" altLang="en-US" sz="700" dirty="0"/>
              <a:t>　事務局：神奈川県、技術センター</a:t>
            </a:r>
            <a:endParaRPr lang="en-US" altLang="ja-JP" sz="700" dirty="0"/>
          </a:p>
          <a:p>
            <a:r>
              <a:rPr lang="ja-JP" altLang="en-US" sz="700" dirty="0"/>
              <a:t>　　 構成員：県内</a:t>
            </a:r>
            <a:r>
              <a:rPr lang="en-US" altLang="ja-JP" sz="700" dirty="0"/>
              <a:t>30</a:t>
            </a:r>
            <a:r>
              <a:rPr lang="ja-JP" altLang="en-US" sz="700" dirty="0"/>
              <a:t>市町村（政令市除く）</a:t>
            </a:r>
            <a:endParaRPr lang="en-US" altLang="ja-JP" sz="700" dirty="0"/>
          </a:p>
          <a:p>
            <a:r>
              <a:rPr lang="ja-JP" altLang="en-US" sz="700" dirty="0"/>
              <a:t>      設置：</a:t>
            </a:r>
            <a:r>
              <a:rPr lang="en-US" altLang="ja-JP" sz="700" dirty="0"/>
              <a:t>H25.11.6</a:t>
            </a:r>
          </a:p>
        </p:txBody>
      </p:sp>
      <p:sp>
        <p:nvSpPr>
          <p:cNvPr id="39" name="テキスト ボックス 38">
            <a:extLst>
              <a:ext uri="{FF2B5EF4-FFF2-40B4-BE49-F238E27FC236}">
                <a16:creationId xmlns:a16="http://schemas.microsoft.com/office/drawing/2014/main" id="{CBC631F9-1F5F-3631-BB78-DA583D06BA20}"/>
              </a:ext>
            </a:extLst>
          </p:cNvPr>
          <p:cNvSpPr txBox="1"/>
          <p:nvPr/>
        </p:nvSpPr>
        <p:spPr>
          <a:xfrm>
            <a:off x="4974682" y="2290606"/>
            <a:ext cx="3599972" cy="307777"/>
          </a:xfrm>
          <a:prstGeom prst="rect">
            <a:avLst/>
          </a:prstGeom>
          <a:noFill/>
        </p:spPr>
        <p:txBody>
          <a:bodyPr wrap="square">
            <a:spAutoFit/>
          </a:bodyPr>
          <a:lstStyle/>
          <a:p>
            <a:r>
              <a:rPr lang="ja-JP" altLang="en-US" sz="700" dirty="0"/>
              <a:t>・平成</a:t>
            </a:r>
            <a:r>
              <a:rPr lang="en-US" altLang="ja-JP" sz="700" dirty="0"/>
              <a:t>26</a:t>
            </a:r>
            <a:r>
              <a:rPr lang="ja-JP" altLang="en-US" sz="700" dirty="0"/>
              <a:t>年度から実施</a:t>
            </a:r>
          </a:p>
          <a:p>
            <a:r>
              <a:rPr lang="ja-JP" altLang="en-US" sz="700" dirty="0"/>
              <a:t>・対象施設：橋梁・道路トンネル・道路附属物・道路土工構造物・小規模附属物・舗装</a:t>
            </a:r>
            <a:endParaRPr lang="en-US" altLang="ja-JP" sz="700" dirty="0"/>
          </a:p>
        </p:txBody>
      </p:sp>
      <p:sp>
        <p:nvSpPr>
          <p:cNvPr id="40" name="テキスト ボックス 39">
            <a:extLst>
              <a:ext uri="{FF2B5EF4-FFF2-40B4-BE49-F238E27FC236}">
                <a16:creationId xmlns:a16="http://schemas.microsoft.com/office/drawing/2014/main" id="{86DD5C55-2B4E-A237-2CDA-63CDEA4D2088}"/>
              </a:ext>
            </a:extLst>
          </p:cNvPr>
          <p:cNvSpPr txBox="1"/>
          <p:nvPr/>
        </p:nvSpPr>
        <p:spPr>
          <a:xfrm>
            <a:off x="710195" y="2649002"/>
            <a:ext cx="360041" cy="200055"/>
          </a:xfrm>
          <a:prstGeom prst="rect">
            <a:avLst/>
          </a:prstGeom>
          <a:noFill/>
        </p:spPr>
        <p:txBody>
          <a:bodyPr wrap="square" rtlCol="0">
            <a:spAutoFit/>
          </a:bodyPr>
          <a:lstStyle/>
          <a:p>
            <a:r>
              <a:rPr kumimoji="1" lang="en-US" altLang="ja-JP" sz="700" dirty="0">
                <a:solidFill>
                  <a:srgbClr val="FFC000"/>
                </a:solidFill>
                <a:latin typeface="+mn-ea"/>
                <a:ea typeface="+mn-ea"/>
              </a:rPr>
              <a:t>※4</a:t>
            </a:r>
            <a:endParaRPr kumimoji="1" lang="ja-JP" altLang="en-US" sz="700" dirty="0">
              <a:solidFill>
                <a:srgbClr val="FFC000"/>
              </a:solidFill>
              <a:latin typeface="+mn-ea"/>
              <a:ea typeface="+mn-ea"/>
            </a:endParaRPr>
          </a:p>
        </p:txBody>
      </p:sp>
      <p:sp>
        <p:nvSpPr>
          <p:cNvPr id="41" name="テキスト ボックス 40">
            <a:extLst>
              <a:ext uri="{FF2B5EF4-FFF2-40B4-BE49-F238E27FC236}">
                <a16:creationId xmlns:a16="http://schemas.microsoft.com/office/drawing/2014/main" id="{0134AB70-C833-F0A7-CF1F-0F19EDEB852B}"/>
              </a:ext>
            </a:extLst>
          </p:cNvPr>
          <p:cNvSpPr txBox="1"/>
          <p:nvPr/>
        </p:nvSpPr>
        <p:spPr>
          <a:xfrm>
            <a:off x="3618385" y="2495174"/>
            <a:ext cx="360041" cy="200055"/>
          </a:xfrm>
          <a:prstGeom prst="rect">
            <a:avLst/>
          </a:prstGeom>
          <a:noFill/>
        </p:spPr>
        <p:txBody>
          <a:bodyPr wrap="square" rtlCol="0">
            <a:spAutoFit/>
          </a:bodyPr>
          <a:lstStyle/>
          <a:p>
            <a:r>
              <a:rPr lang="en-US" altLang="ja-JP" sz="700" dirty="0">
                <a:solidFill>
                  <a:srgbClr val="FFC000"/>
                </a:solidFill>
                <a:latin typeface="+mn-ea"/>
                <a:ea typeface="+mn-ea"/>
              </a:rPr>
              <a:t>※5</a:t>
            </a:r>
            <a:endParaRPr kumimoji="1" lang="ja-JP" altLang="en-US" sz="700" dirty="0">
              <a:solidFill>
                <a:srgbClr val="FFC000"/>
              </a:solidFill>
              <a:latin typeface="+mn-ea"/>
              <a:ea typeface="+mn-ea"/>
            </a:endParaRPr>
          </a:p>
        </p:txBody>
      </p:sp>
      <p:sp>
        <p:nvSpPr>
          <p:cNvPr id="42" name="テキスト ボックス 41">
            <a:extLst>
              <a:ext uri="{FF2B5EF4-FFF2-40B4-BE49-F238E27FC236}">
                <a16:creationId xmlns:a16="http://schemas.microsoft.com/office/drawing/2014/main" id="{763D6D84-ACE8-6197-94A3-59BC60640798}"/>
              </a:ext>
            </a:extLst>
          </p:cNvPr>
          <p:cNvSpPr txBox="1"/>
          <p:nvPr/>
        </p:nvSpPr>
        <p:spPr>
          <a:xfrm>
            <a:off x="3024648" y="4658550"/>
            <a:ext cx="360041" cy="200055"/>
          </a:xfrm>
          <a:prstGeom prst="rect">
            <a:avLst/>
          </a:prstGeom>
          <a:noFill/>
        </p:spPr>
        <p:txBody>
          <a:bodyPr wrap="square" rtlCol="0">
            <a:spAutoFit/>
          </a:bodyPr>
          <a:lstStyle/>
          <a:p>
            <a:r>
              <a:rPr kumimoji="1" lang="en-US" altLang="ja-JP" sz="700" dirty="0">
                <a:solidFill>
                  <a:srgbClr val="FFC000"/>
                </a:solidFill>
                <a:latin typeface="+mn-ea"/>
                <a:ea typeface="+mn-ea"/>
              </a:rPr>
              <a:t>※6</a:t>
            </a:r>
            <a:endParaRPr kumimoji="1" lang="ja-JP" altLang="en-US" sz="700" dirty="0">
              <a:solidFill>
                <a:srgbClr val="FFC000"/>
              </a:solidFill>
              <a:latin typeface="+mn-ea"/>
              <a:ea typeface="+mn-ea"/>
            </a:endParaRPr>
          </a:p>
        </p:txBody>
      </p:sp>
      <p:sp>
        <p:nvSpPr>
          <p:cNvPr id="43" name="楕円 42">
            <a:extLst>
              <a:ext uri="{FF2B5EF4-FFF2-40B4-BE49-F238E27FC236}">
                <a16:creationId xmlns:a16="http://schemas.microsoft.com/office/drawing/2014/main" id="{46DDB6AD-F26C-0926-DD38-566844C2CE82}"/>
              </a:ext>
            </a:extLst>
          </p:cNvPr>
          <p:cNvSpPr/>
          <p:nvPr/>
        </p:nvSpPr>
        <p:spPr>
          <a:xfrm>
            <a:off x="2018171" y="6478279"/>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a:extLst>
              <a:ext uri="{FF2B5EF4-FFF2-40B4-BE49-F238E27FC236}">
                <a16:creationId xmlns:a16="http://schemas.microsoft.com/office/drawing/2014/main" id="{E7A2A4C6-60B1-ECD3-7B8C-9B546DAB98FA}"/>
              </a:ext>
            </a:extLst>
          </p:cNvPr>
          <p:cNvCxnSpPr>
            <a:cxnSpLocks/>
          </p:cNvCxnSpPr>
          <p:nvPr/>
        </p:nvCxnSpPr>
        <p:spPr>
          <a:xfrm flipV="1">
            <a:off x="6084168"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Tree>
    <p:extLst>
      <p:ext uri="{BB962C8B-B14F-4D97-AF65-F5344CB8AC3E}">
        <p14:creationId xmlns:p14="http://schemas.microsoft.com/office/powerpoint/2010/main" val="1533579830"/>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12748</TotalTime>
  <Words>732</Words>
  <Application>Microsoft Office PowerPoint</Application>
  <PresentationFormat>画面に合わせる (4:3)</PresentationFormat>
  <Paragraphs>138</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HGP創英角ｺﾞｼｯｸUB</vt:lpstr>
      <vt:lpstr>ＭＳ Ｐゴシック</vt:lpstr>
      <vt:lpstr>Arial</vt:lpstr>
      <vt:lpstr>Calibri</vt:lpstr>
      <vt:lpstr>Times New Roman</vt:lpstr>
      <vt:lpstr>Wingdings</vt:lpstr>
      <vt:lpstr>1_標準デザイン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394</cp:revision>
  <cp:lastPrinted>2025-12-25T00:29:16Z</cp:lastPrinted>
  <dcterms:created xsi:type="dcterms:W3CDTF">2007-11-06T12:19:33Z</dcterms:created>
  <dcterms:modified xsi:type="dcterms:W3CDTF">2026-03-26T02:24:22Z</dcterms:modified>
</cp:coreProperties>
</file>