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717" r:id="rId1"/>
    <p:sldMasterId id="2147483730" r:id="rId2"/>
  </p:sldMasterIdLst>
  <p:notesMasterIdLst>
    <p:notesMasterId r:id="rId4"/>
  </p:notesMasterIdLst>
  <p:sldIdLst>
    <p:sldId id="3123" r:id="rId3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5968"/>
    <a:srgbClr val="CB4C4F"/>
    <a:srgbClr val="FFFFD5"/>
    <a:srgbClr val="404040"/>
    <a:srgbClr val="ECF5FD"/>
    <a:srgbClr val="EAF2FD"/>
    <a:srgbClr val="FFF7DE"/>
    <a:srgbClr val="F7E751"/>
    <a:srgbClr val="9BBB59"/>
    <a:srgbClr val="F2E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1" autoAdjust="0"/>
    <p:restoredTop sz="94557" autoAdjust="0"/>
  </p:normalViewPr>
  <p:slideViewPr>
    <p:cSldViewPr>
      <p:cViewPr varScale="1">
        <p:scale>
          <a:sx n="110" d="100"/>
          <a:sy n="110" d="100"/>
        </p:scale>
        <p:origin x="1650" y="138"/>
      </p:cViewPr>
      <p:guideLst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279" tIns="34639" rIns="69279" bIns="34639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44" y="4686230"/>
            <a:ext cx="5389086" cy="4439900"/>
          </a:xfrm>
          <a:prstGeom prst="rect">
            <a:avLst/>
          </a:prstGeom>
        </p:spPr>
        <p:txBody>
          <a:bodyPr vert="horz" lIns="69279" tIns="34639" rIns="69279" bIns="3463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3C9013-F0BD-44EE-96AF-C387C2CE37E5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9489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</a:t>
            </a:r>
            <a:r>
              <a:rPr kumimoji="1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の実施状況</a:t>
            </a:r>
            <a:r>
              <a:rPr kumimoji="1" lang="ja-JP" altLang="en-US" sz="20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公益財団法人岩手県土木技術振興協会）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571603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40768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2018440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021288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 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・ 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88498" y="1702493"/>
            <a:ext cx="4320000" cy="3045822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69594C1E-1D48-7C13-4C3B-E8788540003F}"/>
              </a:ext>
            </a:extLst>
          </p:cNvPr>
          <p:cNvSpPr txBox="1"/>
          <p:nvPr/>
        </p:nvSpPr>
        <p:spPr>
          <a:xfrm>
            <a:off x="9690702" y="255120"/>
            <a:ext cx="4032449" cy="2117852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広域連携スキームの図</a:t>
            </a:r>
            <a:endParaRPr kumimoji="0" lang="en-US" altLang="ja-JP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44365" y="4859780"/>
            <a:ext cx="4320000" cy="179574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365" y="5149485"/>
            <a:ext cx="4320000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72188" y="4313336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地方自治法上の共同処理制度の適用：有・無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連携協力道路制度の活用：有・無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4952357" y="5441721"/>
            <a:ext cx="3877914" cy="47398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岩手県土木技術振興協会が主催する道路施設点検ｱﾄﾞﾊﾞｲｻﾞｰ会議を実施し、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市町村、土木技術振興協会、事業者で点検結果の確認を行うことで技術的知見の共有を図る。</a:t>
            </a: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9589768" y="5557289"/>
            <a:ext cx="3877914" cy="539984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例：●●町で導入している道路巡回支援ソフト（▲▲）を他の構成自治体においても導入予定。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道路・河川・公園の部署間連携が可能となるよう、苦情処理について庁内の●●システムを活用予定。</a:t>
            </a: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278F774D-82A0-5E73-197E-890402BFA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34499"/>
              </p:ext>
            </p:extLst>
          </p:nvPr>
        </p:nvGraphicFramePr>
        <p:xfrm>
          <a:off x="251520" y="2348880"/>
          <a:ext cx="4176000" cy="307884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BACC6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8C5C0B1E-03A7-1679-BEE7-311188952464}"/>
              </a:ext>
            </a:extLst>
          </p:cNvPr>
          <p:cNvSpPr txBox="1"/>
          <p:nvPr/>
        </p:nvSpPr>
        <p:spPr>
          <a:xfrm>
            <a:off x="10025546" y="1415619"/>
            <a:ext cx="1547826" cy="294239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rIns="36000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（公財）岩手県土木技術振興協会</a:t>
            </a:r>
            <a:endParaRPr kumimoji="0" lang="en-US" altLang="ja-JP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323064" y="5445224"/>
            <a:ext cx="4104456" cy="211203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① </a:t>
            </a:r>
            <a:r>
              <a:rPr lang="en-US" altLang="ja-JP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H27</a:t>
            </a:r>
            <a:r>
              <a:rPr lang="ja-JP" altLang="en-US" sz="9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年度～（県内１９市町村が点検一括発注を実施）</a:t>
            </a:r>
            <a:endParaRPr lang="en-US" altLang="ja-JP" sz="900" dirty="0">
              <a:solidFill>
                <a:srgbClr val="FF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80472" y="942297"/>
            <a:ext cx="8784016" cy="360000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「近隣市町村の点検・診断を一括発注することにより、技術的な知見の共有、技術職員不足の解消」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5CD8B12D-F479-0CA6-BDC3-35B3C003EE40}"/>
              </a:ext>
            </a:extLst>
          </p:cNvPr>
          <p:cNvSpPr/>
          <p:nvPr/>
        </p:nvSpPr>
        <p:spPr>
          <a:xfrm>
            <a:off x="-2268760" y="3024300"/>
            <a:ext cx="1134000" cy="1728000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E650D059-CAC7-E192-BB9E-E03B56899BE6}"/>
              </a:ext>
            </a:extLst>
          </p:cNvPr>
          <p:cNvSpPr/>
          <p:nvPr/>
        </p:nvSpPr>
        <p:spPr>
          <a:xfrm>
            <a:off x="2131200" y="2951580"/>
            <a:ext cx="1144656" cy="529774"/>
          </a:xfrm>
          <a:prstGeom prst="rect">
            <a:avLst/>
          </a:prstGeom>
          <a:noFill/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B5A3D854-9608-8CEC-C895-74C91E815C0E}"/>
              </a:ext>
            </a:extLst>
          </p:cNvPr>
          <p:cNvSpPr/>
          <p:nvPr/>
        </p:nvSpPr>
        <p:spPr>
          <a:xfrm>
            <a:off x="-2044364" y="4897485"/>
            <a:ext cx="571854" cy="2520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144" name="テキスト ボックス 143">
            <a:extLst>
              <a:ext uri="{FF2B5EF4-FFF2-40B4-BE49-F238E27FC236}">
                <a16:creationId xmlns:a16="http://schemas.microsoft.com/office/drawing/2014/main" id="{FE234738-8478-5AA9-A6EF-9DE6BC1EB1CF}"/>
              </a:ext>
            </a:extLst>
          </p:cNvPr>
          <p:cNvSpPr txBox="1"/>
          <p:nvPr/>
        </p:nvSpPr>
        <p:spPr>
          <a:xfrm>
            <a:off x="-1836712" y="3407039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highlight>
                  <a:srgbClr val="FFFFFF"/>
                </a:highlight>
                <a:uLnTx/>
                <a:uFillTx/>
              </a:rPr>
              <a:t>①</a:t>
            </a:r>
          </a:p>
        </p:txBody>
      </p:sp>
      <p:sp>
        <p:nvSpPr>
          <p:cNvPr id="145" name="テキスト ボックス 144">
            <a:extLst>
              <a:ext uri="{FF2B5EF4-FFF2-40B4-BE49-F238E27FC236}">
                <a16:creationId xmlns:a16="http://schemas.microsoft.com/office/drawing/2014/main" id="{7CD77CA3-6FCD-0833-4093-05AC8644BCE3}"/>
              </a:ext>
            </a:extLst>
          </p:cNvPr>
          <p:cNvSpPr txBox="1"/>
          <p:nvPr/>
        </p:nvSpPr>
        <p:spPr>
          <a:xfrm>
            <a:off x="-1836712" y="3748276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highlight>
                  <a:srgbClr val="FFFFFF"/>
                </a:highlight>
                <a:uLnTx/>
                <a:uFillTx/>
              </a:rPr>
              <a:t>②</a:t>
            </a:r>
          </a:p>
        </p:txBody>
      </p:sp>
      <p:sp>
        <p:nvSpPr>
          <p:cNvPr id="146" name="テキスト ボックス 145">
            <a:extLst>
              <a:ext uri="{FF2B5EF4-FFF2-40B4-BE49-F238E27FC236}">
                <a16:creationId xmlns:a16="http://schemas.microsoft.com/office/drawing/2014/main" id="{00C25272-FCD3-0BC6-27F3-7C4AB0AC5F3C}"/>
              </a:ext>
            </a:extLst>
          </p:cNvPr>
          <p:cNvSpPr txBox="1"/>
          <p:nvPr/>
        </p:nvSpPr>
        <p:spPr>
          <a:xfrm>
            <a:off x="-1836712" y="415944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</a:rPr>
              <a:t>③</a:t>
            </a:r>
          </a:p>
        </p:txBody>
      </p:sp>
      <p:grpSp>
        <p:nvGrpSpPr>
          <p:cNvPr id="149" name="グループ化 148">
            <a:extLst>
              <a:ext uri="{FF2B5EF4-FFF2-40B4-BE49-F238E27FC236}">
                <a16:creationId xmlns:a16="http://schemas.microsoft.com/office/drawing/2014/main" id="{ACE043AA-9BEB-C135-9013-7F4067D3EE13}"/>
              </a:ext>
            </a:extLst>
          </p:cNvPr>
          <p:cNvGrpSpPr/>
          <p:nvPr/>
        </p:nvGrpSpPr>
        <p:grpSpPr>
          <a:xfrm>
            <a:off x="4820547" y="2102943"/>
            <a:ext cx="4009724" cy="1956395"/>
            <a:chOff x="4859095" y="3159115"/>
            <a:chExt cx="1258021" cy="839920"/>
          </a:xfrm>
        </p:grpSpPr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8145B0CE-22FB-8E18-5BF3-62EEA31FF959}"/>
                </a:ext>
              </a:extLst>
            </p:cNvPr>
            <p:cNvSpPr/>
            <p:nvPr/>
          </p:nvSpPr>
          <p:spPr>
            <a:xfrm>
              <a:off x="4859095" y="3159115"/>
              <a:ext cx="1258021" cy="839920"/>
            </a:xfrm>
            <a:prstGeom prst="rect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  <p:txBody>
            <a:bodyPr lIns="36000" rIns="3600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rPr>
                <a:t>（公財）岩手県土木技術振興協会による一括発注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rPr>
                <a:t>　　　　　　　・平成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rPr>
                <a:t>27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rPr>
                <a:t>年度から実施</a:t>
              </a:r>
              <a:endPara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rPr>
                <a:t>　　　　　　　・対象施設：橋梁・トンネルの計画策定・点検</a:t>
              </a:r>
            </a:p>
          </p:txBody>
        </p:sp>
        <p:grpSp>
          <p:nvGrpSpPr>
            <p:cNvPr id="165" name="グループ化 164">
              <a:extLst>
                <a:ext uri="{FF2B5EF4-FFF2-40B4-BE49-F238E27FC236}">
                  <a16:creationId xmlns:a16="http://schemas.microsoft.com/office/drawing/2014/main" id="{AEB96990-8EC3-DB04-A2DA-A1EF8B0078D2}"/>
                </a:ext>
              </a:extLst>
            </p:cNvPr>
            <p:cNvGrpSpPr/>
            <p:nvPr/>
          </p:nvGrpSpPr>
          <p:grpSpPr>
            <a:xfrm>
              <a:off x="4900450" y="3496716"/>
              <a:ext cx="1025108" cy="361563"/>
              <a:chOff x="6558074" y="1698445"/>
              <a:chExt cx="1597775" cy="704822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166" name="四角形: 角を丸くする 165">
                <a:extLst>
                  <a:ext uri="{FF2B5EF4-FFF2-40B4-BE49-F238E27FC236}">
                    <a16:creationId xmlns:a16="http://schemas.microsoft.com/office/drawing/2014/main" id="{9422C84E-73F3-8701-4617-51B5ACB23064}"/>
                  </a:ext>
                </a:extLst>
              </p:cNvPr>
              <p:cNvSpPr/>
              <p:nvPr/>
            </p:nvSpPr>
            <p:spPr>
              <a:xfrm>
                <a:off x="6817535" y="2227116"/>
                <a:ext cx="440405" cy="176151"/>
              </a:xfrm>
              <a:prstGeom prst="roundRect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lIns="36000" tIns="18000" rIns="36000" bIns="18000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市町村</a:t>
                </a:r>
              </a:p>
            </p:txBody>
          </p:sp>
          <p:sp>
            <p:nvSpPr>
              <p:cNvPr id="167" name="四角形: 角を丸くする 166">
                <a:extLst>
                  <a:ext uri="{FF2B5EF4-FFF2-40B4-BE49-F238E27FC236}">
                    <a16:creationId xmlns:a16="http://schemas.microsoft.com/office/drawing/2014/main" id="{6C1157A0-273F-1F0E-FD81-062610402939}"/>
                  </a:ext>
                </a:extLst>
              </p:cNvPr>
              <p:cNvSpPr/>
              <p:nvPr/>
            </p:nvSpPr>
            <p:spPr>
              <a:xfrm>
                <a:off x="7851009" y="1698445"/>
                <a:ext cx="304840" cy="180306"/>
              </a:xfrm>
              <a:prstGeom prst="roundRect">
                <a:avLst/>
              </a:prstGeom>
              <a:solidFill>
                <a:srgbClr val="C050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lIns="36000" tIns="18000" rIns="36000" bIns="18000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事業者</a:t>
                </a:r>
              </a:p>
            </p:txBody>
          </p:sp>
          <p:cxnSp>
            <p:nvCxnSpPr>
              <p:cNvPr id="168" name="直線矢印コネクタ 167">
                <a:extLst>
                  <a:ext uri="{FF2B5EF4-FFF2-40B4-BE49-F238E27FC236}">
                    <a16:creationId xmlns:a16="http://schemas.microsoft.com/office/drawing/2014/main" id="{A83E5EF6-D9FB-95AD-13E6-F885E7F52379}"/>
                  </a:ext>
                </a:extLst>
              </p:cNvPr>
              <p:cNvCxnSpPr>
                <a:cxnSpLocks/>
                <a:stCxn id="169" idx="3"/>
                <a:endCxn id="167" idx="1"/>
              </p:cNvCxnSpPr>
              <p:nvPr/>
            </p:nvCxnSpPr>
            <p:spPr>
              <a:xfrm flipV="1">
                <a:off x="7517402" y="1788598"/>
                <a:ext cx="333607" cy="2075"/>
              </a:xfrm>
              <a:prstGeom prst="straightConnector1">
                <a:avLst/>
              </a:prstGeom>
              <a:grpFill/>
              <a:ln w="190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tailEnd type="triangle"/>
              </a:ln>
              <a:effectLst/>
            </p:spPr>
          </p:cxnSp>
          <p:sp>
            <p:nvSpPr>
              <p:cNvPr id="169" name="四角形: 角を丸くする 168">
                <a:extLst>
                  <a:ext uri="{FF2B5EF4-FFF2-40B4-BE49-F238E27FC236}">
                    <a16:creationId xmlns:a16="http://schemas.microsoft.com/office/drawing/2014/main" id="{84278283-B007-083A-7B18-C4F6E5D3CB8F}"/>
                  </a:ext>
                </a:extLst>
              </p:cNvPr>
              <p:cNvSpPr/>
              <p:nvPr/>
            </p:nvSpPr>
            <p:spPr>
              <a:xfrm>
                <a:off x="6558074" y="1702597"/>
                <a:ext cx="959328" cy="176151"/>
              </a:xfrm>
              <a:prstGeom prst="roundRect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wrap="square" lIns="36000" tIns="18000" rIns="36000" bIns="18000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rPr>
                  <a:t>（公財）岩手県土木技術振興協会</a:t>
                </a:r>
                <a:endParaRPr kumimoji="0" lang="en-US" altLang="ja-JP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endParaRPr>
              </a:p>
            </p:txBody>
          </p:sp>
          <p:cxnSp>
            <p:nvCxnSpPr>
              <p:cNvPr id="170" name="直線矢印コネクタ 169">
                <a:extLst>
                  <a:ext uri="{FF2B5EF4-FFF2-40B4-BE49-F238E27FC236}">
                    <a16:creationId xmlns:a16="http://schemas.microsoft.com/office/drawing/2014/main" id="{51E4D0FB-6547-4F54-1C9F-939EF0AD2C04}"/>
                  </a:ext>
                </a:extLst>
              </p:cNvPr>
              <p:cNvCxnSpPr>
                <a:cxnSpLocks/>
                <a:stCxn id="166" idx="0"/>
                <a:endCxn id="169" idx="2"/>
              </p:cNvCxnSpPr>
              <p:nvPr/>
            </p:nvCxnSpPr>
            <p:spPr>
              <a:xfrm flipV="1">
                <a:off x="7037737" y="1878748"/>
                <a:ext cx="0" cy="348369"/>
              </a:xfrm>
              <a:prstGeom prst="straightConnector1">
                <a:avLst/>
              </a:prstGeom>
              <a:grpFill/>
              <a:ln w="19050" cap="flat" cmpd="sng" algn="ctr">
                <a:solidFill>
                  <a:sysClr val="windowText" lastClr="000000">
                    <a:lumMod val="75000"/>
                    <a:lumOff val="25000"/>
                  </a:sysClr>
                </a:solidFill>
                <a:prstDash val="solid"/>
                <a:headEnd type="none"/>
                <a:tailEnd type="triangle"/>
              </a:ln>
              <a:effectLst/>
            </p:spPr>
          </p:cxnSp>
        </p:grpSp>
      </p:grpSp>
      <p:sp>
        <p:nvSpPr>
          <p:cNvPr id="2" name="楕円 1">
            <a:extLst>
              <a:ext uri="{FF2B5EF4-FFF2-40B4-BE49-F238E27FC236}">
                <a16:creationId xmlns:a16="http://schemas.microsoft.com/office/drawing/2014/main" id="{93908D08-418E-45F5-B8A1-9A3A3914A385}"/>
              </a:ext>
            </a:extLst>
          </p:cNvPr>
          <p:cNvSpPr/>
          <p:nvPr/>
        </p:nvSpPr>
        <p:spPr>
          <a:xfrm>
            <a:off x="2339520" y="6201390"/>
            <a:ext cx="212288" cy="17001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楕円 58">
            <a:extLst>
              <a:ext uri="{FF2B5EF4-FFF2-40B4-BE49-F238E27FC236}">
                <a16:creationId xmlns:a16="http://schemas.microsoft.com/office/drawing/2014/main" id="{95C19CB0-F68B-4D8B-B80F-EEEB824E282F}"/>
              </a:ext>
            </a:extLst>
          </p:cNvPr>
          <p:cNvSpPr/>
          <p:nvPr/>
        </p:nvSpPr>
        <p:spPr>
          <a:xfrm>
            <a:off x="2332632" y="6390304"/>
            <a:ext cx="212288" cy="17001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楕円 60">
            <a:extLst>
              <a:ext uri="{FF2B5EF4-FFF2-40B4-BE49-F238E27FC236}">
                <a16:creationId xmlns:a16="http://schemas.microsoft.com/office/drawing/2014/main" id="{0A7D0CB8-6A23-4677-B895-9DED78F01A1C}"/>
              </a:ext>
            </a:extLst>
          </p:cNvPr>
          <p:cNvSpPr/>
          <p:nvPr/>
        </p:nvSpPr>
        <p:spPr>
          <a:xfrm>
            <a:off x="7452320" y="4374044"/>
            <a:ext cx="144016" cy="1248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楕円 62">
            <a:extLst>
              <a:ext uri="{FF2B5EF4-FFF2-40B4-BE49-F238E27FC236}">
                <a16:creationId xmlns:a16="http://schemas.microsoft.com/office/drawing/2014/main" id="{FB2026F9-2038-4F57-A507-73AA62DB65B7}"/>
              </a:ext>
            </a:extLst>
          </p:cNvPr>
          <p:cNvSpPr/>
          <p:nvPr/>
        </p:nvSpPr>
        <p:spPr>
          <a:xfrm>
            <a:off x="6760180" y="4559429"/>
            <a:ext cx="144016" cy="124898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6AF127D6-6C24-4718-A340-02966D0E0665}"/>
              </a:ext>
            </a:extLst>
          </p:cNvPr>
          <p:cNvSpPr txBox="1"/>
          <p:nvPr/>
        </p:nvSpPr>
        <p:spPr>
          <a:xfrm>
            <a:off x="5309864" y="3175683"/>
            <a:ext cx="6233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  <a:endParaRPr lang="en-US" altLang="ja-JP" sz="800" dirty="0"/>
          </a:p>
          <a:p>
            <a:r>
              <a:rPr lang="ja-JP" altLang="en-US" sz="800" dirty="0"/>
              <a:t>事務費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8B2E0D56-28DC-4F01-A459-304F48455E83}"/>
              </a:ext>
            </a:extLst>
          </p:cNvPr>
          <p:cNvSpPr txBox="1"/>
          <p:nvPr/>
        </p:nvSpPr>
        <p:spPr>
          <a:xfrm>
            <a:off x="6943542" y="2804251"/>
            <a:ext cx="62338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0424E1FA-0F39-4618-AE33-17F278823E46}"/>
              </a:ext>
            </a:extLst>
          </p:cNvPr>
          <p:cNvSpPr txBox="1"/>
          <p:nvPr/>
        </p:nvSpPr>
        <p:spPr>
          <a:xfrm>
            <a:off x="6880735" y="3453625"/>
            <a:ext cx="17765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･市町村は振興協会へ事務費を負担</a:t>
            </a:r>
            <a:endParaRPr lang="en-US" altLang="ja-JP" sz="800" dirty="0"/>
          </a:p>
          <a:p>
            <a:r>
              <a:rPr lang="ja-JP" altLang="en-US" sz="800" dirty="0"/>
              <a:t>・振興協会が市町村業務を一括発注</a:t>
            </a:r>
          </a:p>
        </p:txBody>
      </p:sp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</Words>
  <Application>Microsoft Office PowerPoint</Application>
  <PresentationFormat>画面に合わせる (4:3)</PresentationFormat>
  <Paragraphs>118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2025-10-10T06:32:39Z</dcterms:created>
  <dcterms:modified xsi:type="dcterms:W3CDTF">2026-03-26T02:22:34Z</dcterms:modified>
</cp:coreProperties>
</file>