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17" r:id="rId1"/>
  </p:sldMasterIdLst>
  <p:notesMasterIdLst>
    <p:notesMasterId r:id="rId3"/>
  </p:notesMasterIdLst>
  <p:sldIdLst>
    <p:sldId id="3167" r:id="rId2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FF"/>
    <a:srgbClr val="F3FAFD"/>
    <a:srgbClr val="FFCCFF"/>
    <a:srgbClr val="FF99FF"/>
    <a:srgbClr val="75C5AE"/>
    <a:srgbClr val="6FC3AB"/>
    <a:srgbClr val="BCC5CC"/>
    <a:srgbClr val="C7E1F5"/>
    <a:srgbClr val="D5EB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10" autoAdjust="0"/>
    <p:restoredTop sz="96159" autoAdjust="0"/>
  </p:normalViewPr>
  <p:slideViewPr>
    <p:cSldViewPr>
      <p:cViewPr varScale="1">
        <p:scale>
          <a:sx n="119" d="100"/>
          <a:sy n="119" d="100"/>
        </p:scale>
        <p:origin x="1860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5651" y="1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/>
          <a:lstStyle>
            <a:lvl1pPr algn="r">
              <a:defRPr sz="900"/>
            </a:lvl1pPr>
          </a:lstStyle>
          <a:p>
            <a:fld id="{345E4279-E8E1-42AB-A518-AC3621A1DE36}" type="datetimeFigureOut">
              <a:rPr kumimoji="1" lang="ja-JP" altLang="en-US" smtClean="0"/>
              <a:pPr/>
              <a:t>2026/3/26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887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9928" tIns="34965" rIns="69928" bIns="34965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480" y="4720912"/>
            <a:ext cx="5446241" cy="4472763"/>
          </a:xfrm>
          <a:prstGeom prst="rect">
            <a:avLst/>
          </a:prstGeom>
        </p:spPr>
        <p:txBody>
          <a:bodyPr vert="horz" lIns="69928" tIns="34965" rIns="69928" bIns="34965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40599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 anchor="b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5651" y="9440599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 anchor="b"/>
          <a:lstStyle>
            <a:lvl1pPr algn="r">
              <a:defRPr sz="900"/>
            </a:lvl1pPr>
          </a:lstStyle>
          <a:p>
            <a:fld id="{973C9013-F0BD-44EE-96AF-C387C2CE37E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69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5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5" y="3284538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51550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0" y="6524625"/>
            <a:ext cx="36369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200" i="1" dirty="0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2133600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8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1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4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2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4770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08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82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3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8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C2EA1-6911-4BAC-954D-0A2DD024DDC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2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0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1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06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D8EB0F5-BD9C-3A2A-E1B1-029F96B175FD}"/>
              </a:ext>
            </a:extLst>
          </p:cNvPr>
          <p:cNvSpPr txBox="1"/>
          <p:nvPr/>
        </p:nvSpPr>
        <p:spPr>
          <a:xfrm>
            <a:off x="4644008" y="1709859"/>
            <a:ext cx="4320000" cy="3178268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kumimoji="1" lang="ja-JP" altLang="en-US" sz="1600" dirty="0">
                <a:latin typeface="+mn-ea"/>
                <a:ea typeface="+mn-ea"/>
              </a:rPr>
              <a:t>（２）自治体の束</a:t>
            </a:r>
            <a:endParaRPr lang="ja-JP" altLang="en-US" sz="1600" dirty="0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6FB608A-7404-93B3-EB88-D5DA212BD8EE}"/>
              </a:ext>
            </a:extLst>
          </p:cNvPr>
          <p:cNvSpPr/>
          <p:nvPr/>
        </p:nvSpPr>
        <p:spPr>
          <a:xfrm>
            <a:off x="4790626" y="2005871"/>
            <a:ext cx="4104455" cy="2524016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  <p:txBody>
          <a:bodyPr lIns="36000" rIns="36000"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(</a:t>
            </a:r>
            <a:r>
              <a:rPr kumimoji="0" lang="ja-JP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公財</a:t>
            </a:r>
            <a:r>
              <a: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)</a:t>
            </a:r>
            <a:r>
              <a:rPr kumimoji="0" lang="ja-JP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三重県建設技術センターによる地域</a:t>
            </a:r>
            <a:r>
              <a:rPr kumimoji="0" lang="ja-JP" altLang="en-US" sz="105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一括発注（受注）点検</a:t>
            </a:r>
            <a:br>
              <a:rPr kumimoji="0" lang="en-US" altLang="ja-JP" sz="1200" kern="0" dirty="0">
                <a:latin typeface="HGP創英角ｺﾞｼｯｸUB"/>
                <a:ea typeface="HGP創英角ｺﾞｼｯｸUB"/>
              </a:rPr>
            </a:br>
            <a:endParaRPr kumimoji="0" lang="ja-JP" altLang="en-US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P創英角ｺﾞｼｯｸUB"/>
              <a:ea typeface="HGP創英角ｺﾞｼｯｸUB"/>
              <a:cs typeface="+mn-cs"/>
            </a:endParaRPr>
          </a:p>
        </p:txBody>
      </p:sp>
      <p:sp>
        <p:nvSpPr>
          <p:cNvPr id="37" name="四角形: 角を丸くする 20">
            <a:extLst>
              <a:ext uri="{FF2B5EF4-FFF2-40B4-BE49-F238E27FC236}">
                <a16:creationId xmlns:a16="http://schemas.microsoft.com/office/drawing/2014/main" id="{486CEB7B-99FE-2513-EF3A-AA72770F8C9D}"/>
              </a:ext>
            </a:extLst>
          </p:cNvPr>
          <p:cNvSpPr/>
          <p:nvPr/>
        </p:nvSpPr>
        <p:spPr>
          <a:xfrm>
            <a:off x="4860032" y="2695576"/>
            <a:ext cx="3927623" cy="1545523"/>
          </a:xfrm>
          <a:prstGeom prst="roundRect">
            <a:avLst>
              <a:gd name="adj" fmla="val 13149"/>
            </a:avLst>
          </a:prstGeom>
          <a:noFill/>
          <a:ln w="34925" cap="flat" cmpd="thickThin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			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486CEB7B-99FE-2513-EF3A-AA72770F8C9D}"/>
              </a:ext>
            </a:extLst>
          </p:cNvPr>
          <p:cNvSpPr/>
          <p:nvPr/>
        </p:nvSpPr>
        <p:spPr>
          <a:xfrm>
            <a:off x="4932041" y="2941818"/>
            <a:ext cx="3745029" cy="1205926"/>
          </a:xfrm>
          <a:prstGeom prst="roundRect">
            <a:avLst>
              <a:gd name="adj" fmla="val 13149"/>
            </a:avLst>
          </a:prstGeom>
          <a:noFill/>
          <a:ln w="19050" cap="flat" cmpd="sng" algn="ctr">
            <a:solidFill>
              <a:srgbClr val="0070C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			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232E4ABB-B572-5D55-F6E1-E4FCB5528AB9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4762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ja-JP" altLang="en-US" sz="2400" kern="0" dirty="0"/>
              <a:t>群マネ</a:t>
            </a:r>
            <a:r>
              <a:rPr lang="ja-JP" altLang="en-US" sz="2400" kern="0"/>
              <a:t>の実施状況</a:t>
            </a:r>
            <a:r>
              <a:rPr lang="ja-JP" altLang="en-US" sz="1800" kern="0"/>
              <a:t>（</a:t>
            </a:r>
            <a:r>
              <a:rPr lang="ja-JP" altLang="en-US" sz="1800" kern="0" dirty="0"/>
              <a:t>公益財団法人三重県建設技術センター）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786C0BF-7105-2107-A912-B32C6B20D9B4}"/>
              </a:ext>
            </a:extLst>
          </p:cNvPr>
          <p:cNvSpPr txBox="1"/>
          <p:nvPr/>
        </p:nvSpPr>
        <p:spPr>
          <a:xfrm>
            <a:off x="0" y="571603"/>
            <a:ext cx="4932041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ja-JP"/>
            </a:defPPr>
            <a:lvl1pPr algn="ctr">
              <a:defRPr sz="1600" spc="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［自治体が抱える課題と群マネ導入で期待する効果］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026F0EC-6D9C-FD1F-45EE-FDA2AD69AEE3}"/>
              </a:ext>
            </a:extLst>
          </p:cNvPr>
          <p:cNvSpPr txBox="1"/>
          <p:nvPr/>
        </p:nvSpPr>
        <p:spPr>
          <a:xfrm>
            <a:off x="179992" y="1709858"/>
            <a:ext cx="4320000" cy="4945669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（１）</a:t>
            </a:r>
            <a:r>
              <a:rPr lang="ja-JP" altLang="en-US" sz="10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業務のマネジメント戦略</a:t>
            </a: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388A761-6A97-6950-F8F8-827642829B11}"/>
              </a:ext>
            </a:extLst>
          </p:cNvPr>
          <p:cNvSpPr txBox="1"/>
          <p:nvPr/>
        </p:nvSpPr>
        <p:spPr>
          <a:xfrm>
            <a:off x="0" y="1371304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just"/>
            <a:r>
              <a:rPr kumimoji="1" lang="ja-JP" altLang="en-US" sz="1600" dirty="0">
                <a:solidFill>
                  <a:sysClr val="windowText" lastClr="000000"/>
                </a:solidFill>
                <a:latin typeface="+mn-ea"/>
                <a:ea typeface="+mn-ea"/>
              </a:rPr>
              <a:t>［実施内容］</a:t>
            </a:r>
            <a:endParaRPr lang="ja-JP" altLang="en-US" sz="1600" dirty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D783F48-C34A-77E6-89A3-5DBB5A493804}"/>
              </a:ext>
            </a:extLst>
          </p:cNvPr>
          <p:cNvSpPr txBox="1"/>
          <p:nvPr/>
        </p:nvSpPr>
        <p:spPr>
          <a:xfrm>
            <a:off x="179992" y="1859853"/>
            <a:ext cx="4320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①対象範囲（インフラ分野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業務プロセス）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4D22C9A-8398-4FB2-FE28-EADE5163AFFF}"/>
              </a:ext>
            </a:extLst>
          </p:cNvPr>
          <p:cNvSpPr txBox="1"/>
          <p:nvPr/>
        </p:nvSpPr>
        <p:spPr>
          <a:xfrm>
            <a:off x="179992" y="6119417"/>
            <a:ext cx="4320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ja-JP"/>
            </a:defPPr>
            <a:lvl1pPr marL="0" marR="0" lvl="0" indent="0" algn="just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defRPr>
            </a:lvl1pPr>
          </a:lstStyle>
          <a:p>
            <a:r>
              <a:rPr lang="ja-JP" altLang="en-US" sz="1000" dirty="0"/>
              <a:t>②発注方式等</a:t>
            </a:r>
            <a:endParaRPr lang="en-US" altLang="ja-JP" sz="1000" dirty="0"/>
          </a:p>
          <a:p>
            <a:pPr marL="171450" indent="-171450">
              <a:buFont typeface="Wingdings" panose="05000000000000000000" pitchFamily="2" charset="2"/>
              <a:buChar char="p"/>
            </a:pPr>
            <a:r>
              <a:rPr lang="ja-JP" altLang="en-US" sz="1000" dirty="0"/>
              <a:t>契約期間の複数年化 ：　有 ・ 無</a:t>
            </a:r>
            <a:endParaRPr lang="en-US" altLang="ja-JP" sz="1000" dirty="0"/>
          </a:p>
          <a:p>
            <a:pPr marL="171450" indent="-171450">
              <a:buFont typeface="Wingdings" panose="05000000000000000000" pitchFamily="2" charset="2"/>
              <a:buChar char="p"/>
            </a:pPr>
            <a:r>
              <a:rPr lang="ja-JP" altLang="en-US" sz="1000" dirty="0"/>
              <a:t>性能規定の導入　　　 ：　有 ・ 無</a:t>
            </a:r>
            <a:endParaRPr lang="en-US" altLang="ja-JP" sz="10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5886EFB-14AF-7F43-8B7D-13CC33DE0F9F}"/>
              </a:ext>
            </a:extLst>
          </p:cNvPr>
          <p:cNvSpPr txBox="1"/>
          <p:nvPr/>
        </p:nvSpPr>
        <p:spPr>
          <a:xfrm>
            <a:off x="4644365" y="4970884"/>
            <a:ext cx="4320000" cy="1676919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kumimoji="1" lang="ja-JP" altLang="en-US" sz="1600" dirty="0">
                <a:latin typeface="+mn-ea"/>
                <a:ea typeface="+mn-ea"/>
              </a:rPr>
              <a:t>（３）技術者連携、データ連携</a:t>
            </a:r>
            <a:endParaRPr lang="ja-JP" altLang="en-US" sz="16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13CE75B-9216-3D0D-451A-55D02925A988}"/>
              </a:ext>
            </a:extLst>
          </p:cNvPr>
          <p:cNvSpPr txBox="1"/>
          <p:nvPr/>
        </p:nvSpPr>
        <p:spPr>
          <a:xfrm>
            <a:off x="4644008" y="5236126"/>
            <a:ext cx="4320000" cy="1431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①技術者連携の具体メニュー</a:t>
            </a:r>
            <a:endParaRPr kumimoji="1" lang="en-US" altLang="ja-JP" sz="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⇒　発注検討部会の場を活用して、意見交換会を実施。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ja-JP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②データ連携の具体メニュー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lvl="0" algn="just">
              <a:defRPr/>
            </a:pPr>
            <a:r>
              <a:rPr lang="ja-JP" altLang="en-US" sz="9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　橋梁基本情報、点検結果の確実な保管及び補修履歴などのデータを一元管理</a:t>
            </a:r>
            <a:endParaRPr lang="en-US" altLang="ja-JP" sz="9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lvl="0" algn="just">
              <a:defRPr/>
            </a:pPr>
            <a:r>
              <a:rPr lang="ja-JP" altLang="en-US" sz="9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　　 する「橋梁管理システム」の協定を県内</a:t>
            </a:r>
            <a:r>
              <a:rPr lang="en-US" altLang="ja-JP" sz="9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23</a:t>
            </a:r>
            <a:r>
              <a:rPr lang="ja-JP" altLang="en-US" sz="9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市町と締結。</a:t>
            </a:r>
            <a:endParaRPr lang="en-US" altLang="ja-JP" sz="9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lvl="0">
              <a:defRPr/>
            </a:pPr>
            <a:r>
              <a:rPr kumimoji="0" lang="en-US" altLang="ja-JP" sz="900" kern="0" dirty="0">
                <a:solidFill>
                  <a:prstClr val="black"/>
                </a:solidFill>
                <a:latin typeface="ＭＳ Ｐゴシック"/>
                <a:ea typeface="ＭＳ Ｐゴシック"/>
              </a:rPr>
              <a:t>     </a:t>
            </a:r>
            <a:r>
              <a:rPr kumimoji="0" lang="ja-JP" altLang="en-US" sz="900" kern="0" dirty="0">
                <a:solidFill>
                  <a:prstClr val="black"/>
                </a:solidFill>
                <a:latin typeface="+mn-ea"/>
              </a:rPr>
              <a:t>広域的な取り組みを推進していく際には、橋梁管理システムの統一は効果がある。</a:t>
            </a:r>
            <a:endParaRPr lang="en-US" altLang="ja-JP" sz="11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9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　</a:t>
            </a:r>
            <a:r>
              <a:rPr kumimoji="0" lang="ja-JP" altLang="en-US" sz="900" kern="0" dirty="0">
                <a:solidFill>
                  <a:prstClr val="black"/>
                </a:solidFill>
                <a:latin typeface="+mn-ea"/>
              </a:rPr>
              <a:t>点検結果に基づく橋梁長寿命化修繕計画の策定から、橋梁修繕設計・積算および</a:t>
            </a:r>
            <a:endParaRPr kumimoji="0" lang="en-US" altLang="ja-JP" sz="900" kern="0" dirty="0">
              <a:solidFill>
                <a:prstClr val="black"/>
              </a:solidFill>
              <a:latin typeface="+mn-ea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kern="0" dirty="0">
                <a:solidFill>
                  <a:prstClr val="black"/>
                </a:solidFill>
                <a:latin typeface="+mn-ea"/>
              </a:rPr>
              <a:t>     </a:t>
            </a:r>
            <a:r>
              <a:rPr kumimoji="0" lang="ja-JP" altLang="en-US" sz="900" kern="0" dirty="0">
                <a:solidFill>
                  <a:prstClr val="black"/>
                </a:solidFill>
                <a:latin typeface="+mn-ea"/>
              </a:rPr>
              <a:t>施工管理に至るメンテナンスサイクル一連の支援を実施。</a:t>
            </a:r>
            <a:endParaRPr kumimoji="0" lang="en-US" altLang="ja-JP" sz="900" kern="0" dirty="0">
              <a:solidFill>
                <a:prstClr val="black"/>
              </a:solidFill>
              <a:latin typeface="+mn-ea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kern="0" dirty="0">
                <a:solidFill>
                  <a:prstClr val="black"/>
                </a:solidFill>
                <a:latin typeface="+mn-ea"/>
                <a:ea typeface="ＭＳ Ｐゴシック"/>
              </a:rPr>
              <a:t>     </a:t>
            </a:r>
            <a:r>
              <a:rPr lang="ja-JP" altLang="en-US" sz="9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持続的で効率的な維持管理に寄与。</a:t>
            </a:r>
            <a:endParaRPr lang="en-US" altLang="ja-JP" sz="9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CD3290F-72D9-F322-D59A-0FE05DDD691B}"/>
              </a:ext>
            </a:extLst>
          </p:cNvPr>
          <p:cNvSpPr txBox="1"/>
          <p:nvPr/>
        </p:nvSpPr>
        <p:spPr>
          <a:xfrm>
            <a:off x="4609544" y="4518794"/>
            <a:ext cx="43209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地方自治法上の共同処理制度の適用：　有　・　無</a:t>
            </a:r>
          </a:p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lang="ja-JP" altLang="en-US" sz="9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連携協力道路制度の活用：　有　・　無</a:t>
            </a:r>
            <a:endParaRPr lang="en-US" altLang="ja-JP" sz="9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0F3D630-74D4-9EAE-B339-291A6590B33F}"/>
              </a:ext>
            </a:extLst>
          </p:cNvPr>
          <p:cNvSpPr txBox="1"/>
          <p:nvPr/>
        </p:nvSpPr>
        <p:spPr>
          <a:xfrm>
            <a:off x="179992" y="910157"/>
            <a:ext cx="8784016" cy="475082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just"/>
            <a:r>
              <a:rPr lang="ja-JP" altLang="en-US" sz="1400" dirty="0">
                <a:latin typeface="+mn-ea"/>
                <a:ea typeface="+mn-ea"/>
              </a:rPr>
              <a:t>市町が抱える人材不足、技術力不足等の課題に対し、</a:t>
            </a:r>
            <a:r>
              <a:rPr kumimoji="1" lang="ja-JP" altLang="en-US" sz="1400" dirty="0">
                <a:latin typeface="+mn-ea"/>
                <a:ea typeface="+mn-ea"/>
              </a:rPr>
              <a:t>地域一括発注（</a:t>
            </a:r>
            <a:r>
              <a:rPr lang="ja-JP" altLang="en-US" sz="1400" dirty="0">
                <a:latin typeface="+mn-ea"/>
                <a:ea typeface="+mn-ea"/>
              </a:rPr>
              <a:t>受注）</a:t>
            </a:r>
            <a:r>
              <a:rPr kumimoji="1" lang="ja-JP" altLang="en-US" sz="1400" dirty="0">
                <a:latin typeface="+mn-ea"/>
                <a:ea typeface="+mn-ea"/>
              </a:rPr>
              <a:t>により、市町職員の事務及び技術的業務の負担軽減を図り、メンテナンスサイクルを継続的かつ確実に回す仕組み</a:t>
            </a:r>
            <a:r>
              <a:rPr lang="ja-JP" altLang="en-US" sz="1400" dirty="0">
                <a:latin typeface="+mn-ea"/>
                <a:ea typeface="+mn-ea"/>
              </a:rPr>
              <a:t>を確立</a:t>
            </a:r>
            <a:r>
              <a:rPr kumimoji="1" lang="ja-JP" altLang="en-US" sz="1400" dirty="0">
                <a:latin typeface="+mn-ea"/>
                <a:ea typeface="+mn-ea"/>
              </a:rPr>
              <a:t>する</a:t>
            </a:r>
            <a:endParaRPr kumimoji="1" lang="en-US" altLang="ja-JP" sz="1400" dirty="0">
              <a:latin typeface="+mn-ea"/>
              <a:ea typeface="+mn-ea"/>
            </a:endParaRP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06444D8D-58AB-C218-E02F-A5D071B94702}"/>
              </a:ext>
            </a:extLst>
          </p:cNvPr>
          <p:cNvSpPr/>
          <p:nvPr/>
        </p:nvSpPr>
        <p:spPr>
          <a:xfrm>
            <a:off x="5053330" y="3362330"/>
            <a:ext cx="544772" cy="339647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square" lIns="36000" tIns="72000" rIns="36000" bIns="72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50" b="1" kern="0" dirty="0">
                <a:solidFill>
                  <a:prstClr val="white"/>
                </a:solidFill>
                <a:latin typeface="Arial"/>
                <a:ea typeface="ＭＳ Ｐゴシック"/>
              </a:rPr>
              <a:t>市町</a:t>
            </a:r>
            <a:endParaRPr kumimoji="0" lang="en-US" altLang="ja-JP" sz="9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4A8980EE-64E8-A218-488D-51DB8A14F4F8}"/>
              </a:ext>
            </a:extLst>
          </p:cNvPr>
          <p:cNvSpPr/>
          <p:nvPr/>
        </p:nvSpPr>
        <p:spPr>
          <a:xfrm>
            <a:off x="246941" y="5609452"/>
            <a:ext cx="4176000" cy="462544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noFill/>
            <a:prstDash val="solid"/>
          </a:ln>
          <a:effectLst/>
        </p:spPr>
        <p:txBody>
          <a:bodyPr lIns="36000" tIns="0" rIns="36000" bIns="0" rtlCol="0" anchor="t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u="sng" kern="0" dirty="0">
                <a:solidFill>
                  <a:prstClr val="black"/>
                </a:solidFill>
                <a:latin typeface="+mn-ea"/>
                <a:ea typeface="+mn-ea"/>
              </a:rPr>
              <a:t>備考（自由記述）</a:t>
            </a:r>
            <a:endParaRPr kumimoji="0" lang="en-US" altLang="ja-JP" sz="700" b="0" i="0" u="sng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※</a:t>
            </a:r>
            <a:r>
              <a:rPr kumimoji="0" lang="ja-JP" altLang="en-US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技術センター直営で実施</a:t>
            </a:r>
            <a:endParaRPr kumimoji="0" lang="en-US" altLang="ja-JP" sz="7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700" kern="0" dirty="0">
                <a:solidFill>
                  <a:prstClr val="black"/>
                </a:solidFill>
                <a:latin typeface="+mn-ea"/>
              </a:rPr>
              <a:t>※</a:t>
            </a:r>
            <a:r>
              <a:rPr kumimoji="0" lang="ja-JP" altLang="en-US" sz="700" kern="0" dirty="0">
                <a:solidFill>
                  <a:prstClr val="black"/>
                </a:solidFill>
                <a:latin typeface="+mn-ea"/>
              </a:rPr>
              <a:t>　発注関係事務（発注準備等）の支援により、円滑な事業の執行が可能である</a:t>
            </a:r>
            <a:endParaRPr kumimoji="0" lang="en-US" altLang="ja-JP" sz="700" kern="0" dirty="0">
              <a:solidFill>
                <a:prstClr val="black"/>
              </a:solidFill>
              <a:latin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700" kern="0" dirty="0">
                <a:solidFill>
                  <a:prstClr val="black"/>
                </a:solidFill>
                <a:latin typeface="+mn-ea"/>
              </a:rPr>
              <a:t>※</a:t>
            </a:r>
            <a:r>
              <a:rPr kumimoji="0" lang="ja-JP" altLang="en-US" sz="700" kern="0" dirty="0">
                <a:solidFill>
                  <a:prstClr val="black"/>
                </a:solidFill>
                <a:latin typeface="+mn-ea"/>
              </a:rPr>
              <a:t>　広域的な取り組みを推進していく際には、橋梁管理システムの統一は効果がある。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17242CC-6174-FC44-6F7E-C5C2AA4E2AA2}"/>
              </a:ext>
            </a:extLst>
          </p:cNvPr>
          <p:cNvSpPr txBox="1"/>
          <p:nvPr/>
        </p:nvSpPr>
        <p:spPr>
          <a:xfrm>
            <a:off x="5587668" y="3197316"/>
            <a:ext cx="576064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700" dirty="0"/>
              <a:t>業務委託</a:t>
            </a:r>
            <a:endParaRPr lang="ja-JP" altLang="en-US" sz="7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8" name="楕円 27">
            <a:extLst>
              <a:ext uri="{FF2B5EF4-FFF2-40B4-BE49-F238E27FC236}">
                <a16:creationId xmlns:a16="http://schemas.microsoft.com/office/drawing/2014/main" id="{CF064EE0-B79B-1EAB-C992-CB6D5EBB0E18}"/>
              </a:ext>
            </a:extLst>
          </p:cNvPr>
          <p:cNvSpPr/>
          <p:nvPr/>
        </p:nvSpPr>
        <p:spPr>
          <a:xfrm>
            <a:off x="2018171" y="6311653"/>
            <a:ext cx="168611" cy="1695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楕円 28">
            <a:extLst>
              <a:ext uri="{FF2B5EF4-FFF2-40B4-BE49-F238E27FC236}">
                <a16:creationId xmlns:a16="http://schemas.microsoft.com/office/drawing/2014/main" id="{B2910777-367C-5E20-EE04-A11D6E00E4C9}"/>
              </a:ext>
            </a:extLst>
          </p:cNvPr>
          <p:cNvSpPr/>
          <p:nvPr/>
        </p:nvSpPr>
        <p:spPr>
          <a:xfrm>
            <a:off x="6554727" y="4680151"/>
            <a:ext cx="177419" cy="1853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1" name="表 18">
            <a:extLst>
              <a:ext uri="{FF2B5EF4-FFF2-40B4-BE49-F238E27FC236}">
                <a16:creationId xmlns:a16="http://schemas.microsoft.com/office/drawing/2014/main" id="{73CCC20C-DDF9-D9BF-4AF8-8E1C392CE9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29257"/>
              </p:ext>
            </p:extLst>
          </p:nvPr>
        </p:nvGraphicFramePr>
        <p:xfrm>
          <a:off x="242041" y="2072496"/>
          <a:ext cx="4176000" cy="2985945"/>
        </p:xfrm>
        <a:graphic>
          <a:graphicData uri="http://schemas.openxmlformats.org/drawingml/2006/table">
            <a:tbl>
              <a:tblPr firstRow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7240617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556510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848383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91151755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321647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45888480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192198917"/>
                    </a:ext>
                  </a:extLst>
                </a:gridCol>
              </a:tblGrid>
              <a:tr h="256704">
                <a:tc row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業務プロセス</a:t>
                      </a:r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ja-JP" altLang="en-US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インフラ分野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日常維持管理業務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構造物の定期点検関連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53002"/>
                  </a:ext>
                </a:extLst>
              </a:tr>
              <a:tr h="435848">
                <a:tc vMerge="1">
                  <a:txBody>
                    <a:bodyPr/>
                    <a:lstStyle/>
                    <a:p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窓口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維持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作業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計画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策定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点検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設計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工事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53111"/>
                  </a:ext>
                </a:extLst>
              </a:tr>
              <a:tr h="213563"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巡回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清掃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剪定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97074"/>
                  </a:ext>
                </a:extLst>
              </a:tr>
              <a:tr h="20440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25436"/>
                  </a:ext>
                </a:extLst>
              </a:tr>
              <a:tr h="32643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803449"/>
                  </a:ext>
                </a:extLst>
              </a:tr>
              <a:tr h="23232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9672628"/>
                  </a:ext>
                </a:extLst>
              </a:tr>
              <a:tr h="326439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河川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042008"/>
                  </a:ext>
                </a:extLst>
              </a:tr>
              <a:tr h="215311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公園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除草・剪定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069152"/>
                  </a:ext>
                </a:extLst>
              </a:tr>
              <a:tr h="44847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下水道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1040007"/>
                  </a:ext>
                </a:extLst>
              </a:tr>
              <a:tr h="326439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その他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881651"/>
                  </a:ext>
                </a:extLst>
              </a:tr>
            </a:tbl>
          </a:graphicData>
        </a:graphic>
      </p:graphicFrame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27ECB13B-2A5E-4A0A-54BC-32740A0FB5E4}"/>
              </a:ext>
            </a:extLst>
          </p:cNvPr>
          <p:cNvSpPr txBox="1"/>
          <p:nvPr/>
        </p:nvSpPr>
        <p:spPr>
          <a:xfrm>
            <a:off x="250232" y="5058441"/>
            <a:ext cx="4104456" cy="503590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just">
              <a:defRPr/>
            </a:pPr>
            <a:r>
              <a:rPr lang="ja-JP" altLang="en-US" sz="700" u="sng" dirty="0">
                <a:latin typeface="ＭＳ Ｐゴシック"/>
                <a:ea typeface="ＭＳ Ｐゴシック"/>
              </a:rPr>
              <a:t>凡例</a:t>
            </a:r>
            <a:endParaRPr lang="en-US" altLang="ja-JP" sz="700" u="sng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実施済みの場合：グレーで塗りつぶしてください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実施予定の場合：</a:t>
            </a:r>
            <a:r>
              <a:rPr lang="en-US" altLang="ja-JP" sz="7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R8</a:t>
            </a:r>
            <a:r>
              <a:rPr lang="ja-JP" altLang="en-US" sz="7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年度以降は緑の枠、</a:t>
            </a:r>
            <a:r>
              <a:rPr lang="en-US" altLang="ja-JP" sz="7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R9</a:t>
            </a:r>
            <a:r>
              <a:rPr lang="ja-JP" altLang="en-US" sz="7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年度以降は青の枠、</a:t>
            </a:r>
            <a:r>
              <a:rPr lang="en-US" altLang="ja-JP" sz="7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R10</a:t>
            </a:r>
            <a:r>
              <a:rPr lang="ja-JP" altLang="en-US" sz="7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年度以降は赤の枠</a:t>
            </a:r>
            <a:r>
              <a:rPr lang="ja-JP" altLang="en-US" sz="700" dirty="0">
                <a:latin typeface="ＭＳ Ｐゴシック"/>
                <a:ea typeface="ＭＳ Ｐゴシック"/>
              </a:rPr>
              <a:t>で囲ってください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検討中の場合：</a:t>
            </a:r>
            <a:r>
              <a:rPr lang="ja-JP" altLang="en-US" sz="700" dirty="0">
                <a:solidFill>
                  <a:srgbClr val="FFC000"/>
                </a:solidFill>
                <a:latin typeface="ＭＳ Ｐゴシック"/>
                <a:ea typeface="ＭＳ Ｐゴシック"/>
              </a:rPr>
              <a:t>オレンジの枠</a:t>
            </a:r>
            <a:r>
              <a:rPr lang="ja-JP" altLang="en-US" sz="700" dirty="0">
                <a:latin typeface="ＭＳ Ｐゴシック"/>
                <a:ea typeface="ＭＳ Ｐゴシック"/>
              </a:rPr>
              <a:t>で囲ってください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E7B83B4A-8877-9165-7C0D-CBF4C4073AC0}"/>
              </a:ext>
            </a:extLst>
          </p:cNvPr>
          <p:cNvSpPr txBox="1"/>
          <p:nvPr/>
        </p:nvSpPr>
        <p:spPr>
          <a:xfrm>
            <a:off x="5942207" y="2758758"/>
            <a:ext cx="3109096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構成員：国土交通省、三重県（部会長）、県内</a:t>
            </a:r>
            <a:r>
              <a:rPr lang="en-US" altLang="ja-JP" sz="700" dirty="0"/>
              <a:t>13</a:t>
            </a:r>
            <a:r>
              <a:rPr lang="ja-JP" altLang="en-US" sz="700" dirty="0"/>
              <a:t>市町、建設技術センター</a:t>
            </a:r>
            <a:endParaRPr lang="en-US" altLang="ja-JP" sz="700" dirty="0"/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CBC631F9-1F5F-3631-BB78-DA583D06BA20}"/>
              </a:ext>
            </a:extLst>
          </p:cNvPr>
          <p:cNvSpPr txBox="1"/>
          <p:nvPr/>
        </p:nvSpPr>
        <p:spPr>
          <a:xfrm>
            <a:off x="4860032" y="2166762"/>
            <a:ext cx="35999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・平成</a:t>
            </a:r>
            <a:r>
              <a:rPr lang="en-US" altLang="ja-JP" sz="700" dirty="0"/>
              <a:t>26</a:t>
            </a:r>
            <a:r>
              <a:rPr lang="ja-JP" altLang="en-US" sz="700" dirty="0"/>
              <a:t>年度から実施（年度毎に対象橋梁数を確定）</a:t>
            </a:r>
            <a:endParaRPr lang="en-US" altLang="ja-JP" sz="700" dirty="0"/>
          </a:p>
          <a:p>
            <a:r>
              <a:rPr lang="ja-JP" altLang="en-US" sz="700" dirty="0"/>
              <a:t>・対象施設：道路橋・トンネル・シェッド・横断歩道橋等</a:t>
            </a:r>
            <a:endParaRPr lang="en-US" altLang="ja-JP" sz="700" dirty="0"/>
          </a:p>
        </p:txBody>
      </p:sp>
      <p:sp>
        <p:nvSpPr>
          <p:cNvPr id="43" name="楕円 42">
            <a:extLst>
              <a:ext uri="{FF2B5EF4-FFF2-40B4-BE49-F238E27FC236}">
                <a16:creationId xmlns:a16="http://schemas.microsoft.com/office/drawing/2014/main" id="{46DDB6AD-F26C-0926-DD38-566844C2CE82}"/>
              </a:ext>
            </a:extLst>
          </p:cNvPr>
          <p:cNvSpPr/>
          <p:nvPr/>
        </p:nvSpPr>
        <p:spPr>
          <a:xfrm>
            <a:off x="2018171" y="6478279"/>
            <a:ext cx="168611" cy="1695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四角形: 角を丸くする 17">
            <a:extLst>
              <a:ext uri="{FF2B5EF4-FFF2-40B4-BE49-F238E27FC236}">
                <a16:creationId xmlns:a16="http://schemas.microsoft.com/office/drawing/2014/main" id="{06444D8D-58AB-C218-E02F-A5D071B94702}"/>
              </a:ext>
            </a:extLst>
          </p:cNvPr>
          <p:cNvSpPr/>
          <p:nvPr/>
        </p:nvSpPr>
        <p:spPr>
          <a:xfrm>
            <a:off x="6426946" y="3134206"/>
            <a:ext cx="1826638" cy="193452"/>
          </a:xfrm>
          <a:prstGeom prst="roundRect">
            <a:avLst/>
          </a:prstGeom>
          <a:solidFill>
            <a:srgbClr val="92D050"/>
          </a:solidFill>
          <a:ln w="25400" cap="flat" cmpd="sng" algn="ctr">
            <a:solidFill>
              <a:srgbClr val="92D050"/>
            </a:solidFill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(</a:t>
            </a:r>
            <a:r>
              <a:rPr kumimoji="0" lang="ja-JP" altLang="en-US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公財</a:t>
            </a: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)</a:t>
            </a:r>
            <a:r>
              <a:rPr kumimoji="0" lang="ja-JP" altLang="en-US" sz="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三重県</a:t>
            </a:r>
            <a:r>
              <a:rPr kumimoji="0" lang="ja-JP" altLang="en-US" sz="900" b="1" kern="0" dirty="0">
                <a:solidFill>
                  <a:prstClr val="white"/>
                </a:solidFill>
                <a:latin typeface="Arial"/>
                <a:ea typeface="ＭＳ Ｐゴシック"/>
              </a:rPr>
              <a:t>建設技術センター</a:t>
            </a:r>
            <a:endParaRPr kumimoji="0" lang="en-US" altLang="ja-JP" sz="9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E7B83B4A-8877-9165-7C0D-CBF4C4073AC0}"/>
              </a:ext>
            </a:extLst>
          </p:cNvPr>
          <p:cNvSpPr txBox="1"/>
          <p:nvPr/>
        </p:nvSpPr>
        <p:spPr>
          <a:xfrm>
            <a:off x="6432022" y="3619996"/>
            <a:ext cx="200916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700" dirty="0"/>
              <a:t>※ </a:t>
            </a:r>
            <a:r>
              <a:rPr lang="ja-JP" altLang="en-US" sz="700" dirty="0"/>
              <a:t>統一的な評価（健全性の診断（案））が可能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700" kern="0" dirty="0">
                <a:solidFill>
                  <a:prstClr val="black"/>
                </a:solidFill>
                <a:latin typeface="+mn-ea"/>
              </a:rPr>
              <a:t>※</a:t>
            </a:r>
            <a:r>
              <a:rPr kumimoji="0" lang="ja-JP" altLang="en-US" sz="700" kern="0" dirty="0">
                <a:solidFill>
                  <a:prstClr val="black"/>
                </a:solidFill>
                <a:latin typeface="+mn-ea"/>
              </a:rPr>
              <a:t> 発注関係事務（発注準備等）の支援により、</a:t>
            </a:r>
            <a:br>
              <a:rPr kumimoji="0" lang="en-US" altLang="ja-JP" sz="700" kern="0" dirty="0">
                <a:solidFill>
                  <a:prstClr val="black"/>
                </a:solidFill>
                <a:latin typeface="+mn-ea"/>
              </a:rPr>
            </a:br>
            <a:r>
              <a:rPr kumimoji="0" lang="en-US" altLang="ja-JP" sz="700" kern="0" dirty="0">
                <a:solidFill>
                  <a:prstClr val="black"/>
                </a:solidFill>
                <a:latin typeface="+mn-ea"/>
              </a:rPr>
              <a:t>    </a:t>
            </a:r>
            <a:r>
              <a:rPr lang="ja-JP" altLang="en-US" sz="700" dirty="0"/>
              <a:t>計画的で</a:t>
            </a:r>
            <a:r>
              <a:rPr kumimoji="0" lang="ja-JP" altLang="en-US" sz="700" kern="0" dirty="0">
                <a:solidFill>
                  <a:prstClr val="black"/>
                </a:solidFill>
                <a:latin typeface="+mn-ea"/>
              </a:rPr>
              <a:t>円滑な事業の執行が可能である。</a:t>
            </a:r>
            <a:endParaRPr lang="ja-JP" altLang="en-US" sz="700" dirty="0"/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63780DF8-E5A4-533B-7BE7-9C6D36ED611D}"/>
              </a:ext>
            </a:extLst>
          </p:cNvPr>
          <p:cNvSpPr txBox="1"/>
          <p:nvPr/>
        </p:nvSpPr>
        <p:spPr>
          <a:xfrm>
            <a:off x="5007692" y="2743141"/>
            <a:ext cx="949683" cy="2385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900" b="1" dirty="0">
                <a:solidFill>
                  <a:srgbClr val="0070C0"/>
                </a:solidFill>
                <a:latin typeface="ＭＳ Ｐゴシック"/>
                <a:ea typeface="ＭＳ Ｐゴシック"/>
              </a:rPr>
              <a:t>発注検討部会</a:t>
            </a:r>
          </a:p>
        </p:txBody>
      </p:sp>
      <p:sp>
        <p:nvSpPr>
          <p:cNvPr id="27" name="角丸四角形 26"/>
          <p:cNvSpPr/>
          <p:nvPr/>
        </p:nvSpPr>
        <p:spPr>
          <a:xfrm>
            <a:off x="6554727" y="3408981"/>
            <a:ext cx="1282546" cy="178646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ja-JP" altLang="en-US" sz="700" dirty="0">
                <a:solidFill>
                  <a:schemeClr val="tx1"/>
                </a:solidFill>
              </a:rPr>
              <a:t>点検</a:t>
            </a:r>
            <a:r>
              <a:rPr kumimoji="1" lang="en-US" altLang="ja-JP" sz="700" dirty="0">
                <a:solidFill>
                  <a:schemeClr val="tx1"/>
                </a:solidFill>
              </a:rPr>
              <a:t>+</a:t>
            </a:r>
            <a:r>
              <a:rPr kumimoji="1" lang="ja-JP" altLang="en-US" sz="700" dirty="0">
                <a:solidFill>
                  <a:schemeClr val="tx1"/>
                </a:solidFill>
              </a:rPr>
              <a:t>健全性の診断（案）</a:t>
            </a:r>
          </a:p>
        </p:txBody>
      </p:sp>
      <p:sp>
        <p:nvSpPr>
          <p:cNvPr id="41" name="楕円 40">
            <a:extLst>
              <a:ext uri="{FF2B5EF4-FFF2-40B4-BE49-F238E27FC236}">
                <a16:creationId xmlns:a16="http://schemas.microsoft.com/office/drawing/2014/main" id="{B2910777-367C-5E20-EE04-A11D6E00E4C9}"/>
              </a:ext>
            </a:extLst>
          </p:cNvPr>
          <p:cNvSpPr/>
          <p:nvPr/>
        </p:nvSpPr>
        <p:spPr>
          <a:xfrm>
            <a:off x="7127851" y="4553452"/>
            <a:ext cx="190770" cy="1853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E17242CC-6174-FC44-6F7E-C5C2AA4E2AA2}"/>
              </a:ext>
            </a:extLst>
          </p:cNvPr>
          <p:cNvSpPr txBox="1"/>
          <p:nvPr/>
        </p:nvSpPr>
        <p:spPr>
          <a:xfrm>
            <a:off x="7798150" y="3407137"/>
            <a:ext cx="576064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700" dirty="0"/>
              <a:t>直営施行</a:t>
            </a:r>
            <a:endParaRPr lang="ja-JP" altLang="en-US" sz="7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63780DF8-E5A4-533B-7BE7-9C6D36ED611D}"/>
              </a:ext>
            </a:extLst>
          </p:cNvPr>
          <p:cNvSpPr txBox="1"/>
          <p:nvPr/>
        </p:nvSpPr>
        <p:spPr>
          <a:xfrm>
            <a:off x="4839219" y="2456936"/>
            <a:ext cx="215807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900" b="1" dirty="0">
                <a:solidFill>
                  <a:srgbClr val="FF0000"/>
                </a:solidFill>
                <a:latin typeface="ＭＳ Ｐゴシック"/>
                <a:ea typeface="ＭＳ Ｐゴシック"/>
              </a:rPr>
              <a:t>三重県道路インフラメンテナンス協議会</a:t>
            </a:r>
          </a:p>
        </p:txBody>
      </p:sp>
      <p:sp>
        <p:nvSpPr>
          <p:cNvPr id="15" name="右矢印 14"/>
          <p:cNvSpPr/>
          <p:nvPr/>
        </p:nvSpPr>
        <p:spPr>
          <a:xfrm>
            <a:off x="5707477" y="3385747"/>
            <a:ext cx="369036" cy="27722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E7B83B4A-8877-9165-7C0D-CBF4C4073AC0}"/>
              </a:ext>
            </a:extLst>
          </p:cNvPr>
          <p:cNvSpPr txBox="1"/>
          <p:nvPr/>
        </p:nvSpPr>
        <p:spPr>
          <a:xfrm>
            <a:off x="6888238" y="2418960"/>
            <a:ext cx="21102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構成員：国土交通省、三重県、中日本高速道路</a:t>
            </a:r>
            <a:endParaRPr lang="en-US" altLang="ja-JP" sz="700" dirty="0"/>
          </a:p>
          <a:p>
            <a:r>
              <a:rPr lang="ja-JP" altLang="en-US" sz="700" dirty="0"/>
              <a:t>　　　　　 県内全</a:t>
            </a:r>
            <a:r>
              <a:rPr lang="en-US" altLang="ja-JP" sz="700" dirty="0"/>
              <a:t>29</a:t>
            </a:r>
            <a:r>
              <a:rPr lang="ja-JP" altLang="en-US" sz="700" dirty="0"/>
              <a:t>市町、建設技術センター</a:t>
            </a:r>
            <a:endParaRPr lang="en-US" altLang="ja-JP" sz="700" dirty="0"/>
          </a:p>
        </p:txBody>
      </p:sp>
      <p:sp>
        <p:nvSpPr>
          <p:cNvPr id="42" name="四角形: 角を丸くする 20">
            <a:extLst>
              <a:ext uri="{FF2B5EF4-FFF2-40B4-BE49-F238E27FC236}">
                <a16:creationId xmlns:a16="http://schemas.microsoft.com/office/drawing/2014/main" id="{486CEB7B-99FE-2513-EF3A-AA72770F8C9D}"/>
              </a:ext>
            </a:extLst>
          </p:cNvPr>
          <p:cNvSpPr/>
          <p:nvPr/>
        </p:nvSpPr>
        <p:spPr>
          <a:xfrm>
            <a:off x="6220528" y="3076601"/>
            <a:ext cx="2239475" cy="958893"/>
          </a:xfrm>
          <a:prstGeom prst="roundRect">
            <a:avLst>
              <a:gd name="adj" fmla="val 13149"/>
            </a:avLst>
          </a:prstGeom>
          <a:noFill/>
          <a:ln w="19050" cap="flat" cmpd="sng" algn="ctr">
            <a:solidFill>
              <a:srgbClr val="92D05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			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E17242CC-6174-FC44-6F7E-C5C2AA4E2AA2}"/>
              </a:ext>
            </a:extLst>
          </p:cNvPr>
          <p:cNvSpPr txBox="1"/>
          <p:nvPr/>
        </p:nvSpPr>
        <p:spPr>
          <a:xfrm>
            <a:off x="5033553" y="3680079"/>
            <a:ext cx="576064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700" dirty="0"/>
              <a:t>13</a:t>
            </a:r>
            <a:r>
              <a:rPr lang="ja-JP" altLang="en-US" sz="700" dirty="0"/>
              <a:t>市町</a:t>
            </a:r>
            <a:endParaRPr lang="ja-JP" altLang="en-US" sz="7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E7B83B4A-8877-9165-7C0D-CBF4C4073AC0}"/>
              </a:ext>
            </a:extLst>
          </p:cNvPr>
          <p:cNvSpPr txBox="1"/>
          <p:nvPr/>
        </p:nvSpPr>
        <p:spPr>
          <a:xfrm>
            <a:off x="5007692" y="4227223"/>
            <a:ext cx="366937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700" dirty="0"/>
              <a:t>※</a:t>
            </a:r>
            <a:r>
              <a:rPr lang="ja-JP" altLang="en-US" sz="700" dirty="0"/>
              <a:t>県内全</a:t>
            </a:r>
            <a:r>
              <a:rPr lang="en-US" altLang="ja-JP" sz="700" dirty="0"/>
              <a:t>29</a:t>
            </a:r>
            <a:r>
              <a:rPr lang="ja-JP" altLang="en-US" sz="700" dirty="0"/>
              <a:t>市町中、橋梁管理システム</a:t>
            </a:r>
            <a:r>
              <a:rPr lang="en-US" altLang="ja-JP" sz="700" dirty="0"/>
              <a:t>23</a:t>
            </a:r>
            <a:r>
              <a:rPr lang="ja-JP" altLang="en-US" sz="700" dirty="0"/>
              <a:t>市町が参加、橋梁長寿命化修繕計画</a:t>
            </a:r>
            <a:r>
              <a:rPr lang="en-US" altLang="ja-JP" sz="700" dirty="0"/>
              <a:t>22</a:t>
            </a:r>
            <a:r>
              <a:rPr lang="ja-JP" altLang="en-US" sz="700" dirty="0"/>
              <a:t>市町を受託、</a:t>
            </a:r>
            <a:endParaRPr lang="en-US" altLang="ja-JP" sz="700" dirty="0"/>
          </a:p>
          <a:p>
            <a:r>
              <a:rPr lang="ja-JP" altLang="en-US" sz="700" dirty="0"/>
              <a:t>　 点検・評価（案）</a:t>
            </a:r>
            <a:r>
              <a:rPr lang="en-US" altLang="ja-JP" sz="700" dirty="0"/>
              <a:t>13</a:t>
            </a:r>
            <a:r>
              <a:rPr lang="ja-JP" altLang="en-US" sz="700" dirty="0"/>
              <a:t>市町を受託</a:t>
            </a:r>
          </a:p>
        </p:txBody>
      </p:sp>
    </p:spTree>
    <p:extLst>
      <p:ext uri="{BB962C8B-B14F-4D97-AF65-F5344CB8AC3E}">
        <p14:creationId xmlns:p14="http://schemas.microsoft.com/office/powerpoint/2010/main" val="1533579830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13692</TotalTime>
  <Words>705</Words>
  <Application>Microsoft Office PowerPoint</Application>
  <PresentationFormat>画面に合わせる (4:3)</PresentationFormat>
  <Paragraphs>130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HGP創英角ｺﾞｼｯｸUB</vt:lpstr>
      <vt:lpstr>ＭＳ Ｐゴシック</vt:lpstr>
      <vt:lpstr>Arial</vt:lpstr>
      <vt:lpstr>Calibri</vt:lpstr>
      <vt:lpstr>Times New Roman</vt:lpstr>
      <vt:lpstr>Wingdings</vt:lpstr>
      <vt:lpstr>1_標準デザイン</vt:lpstr>
      <vt:lpstr>PowerPoint プレゼンテーション</vt:lpstr>
    </vt:vector>
  </TitlesOfParts>
  <Company>国土交通省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行政情報システム室</dc:creator>
  <cp:lastModifiedBy>shien</cp:lastModifiedBy>
  <cp:revision>466</cp:revision>
  <cp:lastPrinted>2026-02-09T23:26:38Z</cp:lastPrinted>
  <dcterms:created xsi:type="dcterms:W3CDTF">2007-11-06T12:19:33Z</dcterms:created>
  <dcterms:modified xsi:type="dcterms:W3CDTF">2026-03-26T02:26:44Z</dcterms:modified>
</cp:coreProperties>
</file>