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  <p:sldMasterId id="2147483730" r:id="rId2"/>
  </p:sldMasterIdLst>
  <p:notesMasterIdLst>
    <p:notesMasterId r:id="rId4"/>
  </p:notesMasterIdLst>
  <p:sldIdLst>
    <p:sldId id="3123" r:id="rId3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33156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663123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994684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326246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1657807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1989369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2320930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2652492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FF00"/>
    <a:srgbClr val="B7DEE8"/>
    <a:srgbClr val="0000FF"/>
    <a:srgbClr val="DBEEF4"/>
    <a:srgbClr val="215968"/>
    <a:srgbClr val="CB4C4F"/>
    <a:srgbClr val="FFFFD5"/>
    <a:srgbClr val="404040"/>
    <a:srgbClr val="ECF5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淡色スタイル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1" autoAdjust="0"/>
    <p:restoredTop sz="94557" autoAdjust="0"/>
  </p:normalViewPr>
  <p:slideViewPr>
    <p:cSldViewPr snapToGrid="0">
      <p:cViewPr varScale="1">
        <p:scale>
          <a:sx n="113" d="100"/>
          <a:sy n="113" d="100"/>
        </p:scale>
        <p:origin x="1968" y="96"/>
      </p:cViewPr>
      <p:guideLst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19386" cy="493862"/>
          </a:xfrm>
          <a:prstGeom prst="rect">
            <a:avLst/>
          </a:prstGeom>
        </p:spPr>
        <p:txBody>
          <a:bodyPr vert="horz" lIns="69270" tIns="34634" rIns="69270" bIns="34634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190" y="2"/>
            <a:ext cx="2919386" cy="493862"/>
          </a:xfrm>
          <a:prstGeom prst="rect">
            <a:avLst/>
          </a:prstGeom>
        </p:spPr>
        <p:txBody>
          <a:bodyPr vert="horz" lIns="69270" tIns="34634" rIns="69270" bIns="34634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270" tIns="34634" rIns="69270" bIns="34634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343" y="4686231"/>
            <a:ext cx="5389086" cy="4439900"/>
          </a:xfrm>
          <a:prstGeom prst="rect">
            <a:avLst/>
          </a:prstGeom>
        </p:spPr>
        <p:txBody>
          <a:bodyPr vert="horz" lIns="69270" tIns="34634" rIns="69270" bIns="34634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371239"/>
            <a:ext cx="2919386" cy="493862"/>
          </a:xfrm>
          <a:prstGeom prst="rect">
            <a:avLst/>
          </a:prstGeom>
        </p:spPr>
        <p:txBody>
          <a:bodyPr vert="horz" lIns="69270" tIns="34634" rIns="69270" bIns="34634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190" y="9371239"/>
            <a:ext cx="2919386" cy="493862"/>
          </a:xfrm>
          <a:prstGeom prst="rect">
            <a:avLst/>
          </a:prstGeom>
        </p:spPr>
        <p:txBody>
          <a:bodyPr vert="horz" lIns="69270" tIns="34634" rIns="69270" bIns="34634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6"/>
            <a:ext cx="48083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5334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7"/>
            <a:ext cx="9058249" cy="56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081" i="1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10272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40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9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10272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136"/>
            </a:lvl1pPr>
            <a:lvl2pPr marL="1174023" indent="0">
              <a:buNone/>
              <a:defRPr sz="4622"/>
            </a:lvl2pPr>
            <a:lvl3pPr marL="2348043" indent="0">
              <a:buNone/>
              <a:defRPr sz="4109"/>
            </a:lvl3pPr>
            <a:lvl4pPr marL="3522066" indent="0">
              <a:buNone/>
              <a:defRPr sz="3595"/>
            </a:lvl4pPr>
            <a:lvl5pPr marL="4696088" indent="0">
              <a:buNone/>
              <a:defRPr sz="3595"/>
            </a:lvl5pPr>
            <a:lvl6pPr marL="5870108" indent="0">
              <a:buNone/>
              <a:defRPr sz="3595"/>
            </a:lvl6pPr>
            <a:lvl7pPr marL="7044131" indent="0">
              <a:buNone/>
              <a:defRPr sz="3595"/>
            </a:lvl7pPr>
            <a:lvl8pPr marL="8218153" indent="0">
              <a:buNone/>
              <a:defRPr sz="3595"/>
            </a:lvl8pPr>
            <a:lvl9pPr marL="9392174" indent="0">
              <a:buNone/>
              <a:defRPr sz="359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47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20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85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64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35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8217"/>
            </a:lvl1pPr>
            <a:lvl2pPr>
              <a:defRPr sz="7189"/>
            </a:lvl2pPr>
            <a:lvl3pPr>
              <a:defRPr sz="6164"/>
            </a:lvl3pPr>
            <a:lvl4pPr>
              <a:defRPr sz="5136"/>
            </a:lvl4pPr>
            <a:lvl5pPr>
              <a:defRPr sz="5136"/>
            </a:lvl5pPr>
            <a:lvl6pPr>
              <a:defRPr sz="5136"/>
            </a:lvl6pPr>
            <a:lvl7pPr>
              <a:defRPr sz="5136"/>
            </a:lvl7pPr>
            <a:lvl8pPr>
              <a:defRPr sz="5136"/>
            </a:lvl8pPr>
            <a:lvl9pPr>
              <a:defRPr sz="513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27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17"/>
            </a:lvl1pPr>
            <a:lvl2pPr marL="1174023" indent="0">
              <a:buNone/>
              <a:defRPr sz="7189"/>
            </a:lvl2pPr>
            <a:lvl3pPr marL="2348043" indent="0">
              <a:buNone/>
              <a:defRPr sz="6164"/>
            </a:lvl3pPr>
            <a:lvl4pPr marL="3522066" indent="0">
              <a:buNone/>
              <a:defRPr sz="5136"/>
            </a:lvl4pPr>
            <a:lvl5pPr marL="4696088" indent="0">
              <a:buNone/>
              <a:defRPr sz="5136"/>
            </a:lvl5pPr>
            <a:lvl6pPr marL="5870108" indent="0">
              <a:buNone/>
              <a:defRPr sz="5136"/>
            </a:lvl6pPr>
            <a:lvl7pPr marL="7044131" indent="0">
              <a:buNone/>
              <a:defRPr sz="5136"/>
            </a:lvl7pPr>
            <a:lvl8pPr marL="8218153" indent="0">
              <a:buNone/>
              <a:defRPr sz="5136"/>
            </a:lvl8pPr>
            <a:lvl9pPr marL="9392174" indent="0">
              <a:buNone/>
              <a:defRPr sz="5136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5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09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67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69506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5334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/>
            </a:lvl1pPr>
            <a:lvl2pPr marL="609607" indent="0">
              <a:buNone/>
              <a:defRPr sz="2400"/>
            </a:lvl2pPr>
            <a:lvl3pPr marL="1219214" indent="0">
              <a:buNone/>
              <a:defRPr sz="2133"/>
            </a:lvl3pPr>
            <a:lvl4pPr marL="1828821" indent="0">
              <a:buNone/>
              <a:defRPr sz="1867"/>
            </a:lvl4pPr>
            <a:lvl5pPr marL="2438428" indent="0">
              <a:buNone/>
              <a:defRPr sz="1867"/>
            </a:lvl5pPr>
            <a:lvl6pPr marL="3048036" indent="0">
              <a:buNone/>
              <a:defRPr sz="1867"/>
            </a:lvl6pPr>
            <a:lvl7pPr marL="3657643" indent="0">
              <a:buNone/>
              <a:defRPr sz="1867"/>
            </a:lvl7pPr>
            <a:lvl8pPr marL="4267249" indent="0">
              <a:buNone/>
              <a:defRPr sz="1867"/>
            </a:lvl8pPr>
            <a:lvl9pPr marL="4876856" indent="0">
              <a:buNone/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6292855"/>
            <a:ext cx="9144000" cy="565146"/>
          </a:xfrm>
          <a:prstGeom prst="rect">
            <a:avLst/>
          </a:prstGeom>
          <a:ln/>
        </p:spPr>
        <p:txBody>
          <a:bodyPr wrap="square" lIns="36000" tIns="36000" rIns="36000" bIns="36000" anchor="b">
            <a:spAutoFit/>
          </a:bodyPr>
          <a:lstStyle>
            <a:lvl1pPr algn="ctr">
              <a:defRPr sz="3200" b="0">
                <a:latin typeface="+mn-lt"/>
                <a:ea typeface="Meiryo UI" panose="020B0604030504040204" pitchFamily="50" charset="-128"/>
              </a:defRPr>
            </a:lvl1pPr>
          </a:lstStyle>
          <a:p>
            <a:pPr>
              <a:defRPr/>
            </a:pPr>
            <a:fld id="{DE9C2EA1-6911-4BAC-954D-0A2DD024DDC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607" indent="0">
              <a:buNone/>
              <a:defRPr sz="3733"/>
            </a:lvl2pPr>
            <a:lvl3pPr marL="1219214" indent="0">
              <a:buNone/>
              <a:defRPr sz="3200"/>
            </a:lvl3pPr>
            <a:lvl4pPr marL="1828821" indent="0">
              <a:buNone/>
              <a:defRPr sz="2667"/>
            </a:lvl4pPr>
            <a:lvl5pPr marL="2438428" indent="0">
              <a:buNone/>
              <a:defRPr sz="2667"/>
            </a:lvl5pPr>
            <a:lvl6pPr marL="3048036" indent="0">
              <a:buNone/>
              <a:defRPr sz="2667"/>
            </a:lvl6pPr>
            <a:lvl7pPr marL="3657643" indent="0">
              <a:buNone/>
              <a:defRPr sz="2667"/>
            </a:lvl7pPr>
            <a:lvl8pPr marL="4267249" indent="0">
              <a:buNone/>
              <a:defRPr sz="2667"/>
            </a:lvl8pPr>
            <a:lvl9pPr marL="4876856" indent="0">
              <a:buNone/>
              <a:defRPr sz="2667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609607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1219214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828821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2438428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457205" indent="-457205" algn="l" rtl="0" eaLnBrk="1" fontAlgn="base" hangingPunct="1">
        <a:spcBef>
          <a:spcPct val="20000"/>
        </a:spcBef>
        <a:spcAft>
          <a:spcPct val="0"/>
        </a:spcAft>
        <a:buChar char="•"/>
        <a:defRPr kumimoji="1" sz="4267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5" algn="l" rtl="0" eaLnBrk="1" fontAlgn="base" hangingPunct="1">
        <a:spcBef>
          <a:spcPct val="20000"/>
        </a:spcBef>
        <a:spcAft>
          <a:spcPct val="0"/>
        </a:spcAft>
        <a:buChar char="–"/>
        <a:defRPr kumimoji="1" sz="3733">
          <a:solidFill>
            <a:schemeClr val="tx1"/>
          </a:solidFill>
          <a:latin typeface="+mn-lt"/>
          <a:ea typeface="+mn-ea"/>
        </a:defRPr>
      </a:lvl2pPr>
      <a:lvl3pPr marL="1524018" indent="-304804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</a:defRPr>
      </a:lvl3pPr>
      <a:lvl4pPr marL="2133625" indent="-304804" algn="l" rtl="0" eaLnBrk="1" fontAlgn="base" hangingPunct="1">
        <a:spcBef>
          <a:spcPct val="20000"/>
        </a:spcBef>
        <a:spcAft>
          <a:spcPct val="0"/>
        </a:spcAft>
        <a:buChar char="–"/>
        <a:defRPr kumimoji="1" sz="2667">
          <a:solidFill>
            <a:schemeClr val="tx1"/>
          </a:solidFill>
          <a:latin typeface="+mn-lt"/>
          <a:ea typeface="+mn-ea"/>
        </a:defRPr>
      </a:lvl4pPr>
      <a:lvl5pPr marL="274323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5pPr>
      <a:lvl6pPr marL="335283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6pPr>
      <a:lvl7pPr marL="3962446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7pPr>
      <a:lvl8pPr marL="457205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8pPr>
      <a:lvl9pPr marL="518165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7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4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1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28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3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49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5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22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117402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234804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3522066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4696088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880516" indent="-880516" algn="l" rtl="0" eaLnBrk="1" fontAlgn="base" hangingPunct="1">
        <a:spcBef>
          <a:spcPct val="20000"/>
        </a:spcBef>
        <a:spcAft>
          <a:spcPct val="0"/>
        </a:spcAft>
        <a:buChar char="•"/>
        <a:defRPr kumimoji="1" sz="8217">
          <a:solidFill>
            <a:schemeClr val="tx1"/>
          </a:solidFill>
          <a:latin typeface="+mn-lt"/>
          <a:ea typeface="+mn-ea"/>
          <a:cs typeface="+mn-cs"/>
        </a:defRPr>
      </a:lvl1pPr>
      <a:lvl2pPr marL="1907786" indent="-733763" algn="l" rtl="0" eaLnBrk="1" fontAlgn="base" hangingPunct="1">
        <a:spcBef>
          <a:spcPct val="20000"/>
        </a:spcBef>
        <a:spcAft>
          <a:spcPct val="0"/>
        </a:spcAft>
        <a:buChar char="–"/>
        <a:defRPr kumimoji="1" sz="7189">
          <a:solidFill>
            <a:schemeClr val="tx1"/>
          </a:solidFill>
          <a:latin typeface="+mn-lt"/>
          <a:ea typeface="+mn-ea"/>
        </a:defRPr>
      </a:lvl2pPr>
      <a:lvl3pPr marL="2935055" indent="-587011" algn="l" rtl="0" eaLnBrk="1" fontAlgn="base" hangingPunct="1">
        <a:spcBef>
          <a:spcPct val="20000"/>
        </a:spcBef>
        <a:spcAft>
          <a:spcPct val="0"/>
        </a:spcAft>
        <a:buChar char="•"/>
        <a:defRPr kumimoji="1" sz="6164">
          <a:solidFill>
            <a:schemeClr val="tx1"/>
          </a:solidFill>
          <a:latin typeface="+mn-lt"/>
          <a:ea typeface="+mn-ea"/>
        </a:defRPr>
      </a:lvl3pPr>
      <a:lvl4pPr marL="4109077" indent="-587011" algn="l" rtl="0" eaLnBrk="1" fontAlgn="base" hangingPunct="1">
        <a:spcBef>
          <a:spcPct val="20000"/>
        </a:spcBef>
        <a:spcAft>
          <a:spcPct val="0"/>
        </a:spcAft>
        <a:buChar char="–"/>
        <a:defRPr kumimoji="1" sz="5136">
          <a:solidFill>
            <a:schemeClr val="tx1"/>
          </a:solidFill>
          <a:latin typeface="+mn-lt"/>
          <a:ea typeface="+mn-ea"/>
        </a:defRPr>
      </a:lvl4pPr>
      <a:lvl5pPr marL="5283099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5pPr>
      <a:lvl6pPr marL="6457120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6pPr>
      <a:lvl7pPr marL="7631142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7pPr>
      <a:lvl8pPr marL="880516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8pPr>
      <a:lvl9pPr marL="997918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17402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2pPr>
      <a:lvl3pPr marL="234804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3pPr>
      <a:lvl4pPr marL="3522066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4pPr>
      <a:lvl5pPr marL="469608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5pPr>
      <a:lvl6pPr marL="587010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6pPr>
      <a:lvl7pPr marL="7044131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7pPr>
      <a:lvl8pPr marL="821815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8pPr>
      <a:lvl9pPr marL="9392174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タイトル 3">
            <a:extLst>
              <a:ext uri="{FF2B5EF4-FFF2-40B4-BE49-F238E27FC236}">
                <a16:creationId xmlns:a16="http://schemas.microsoft.com/office/drawing/2014/main" id="{E8309C05-94E2-C4DA-CE38-918F3090A2BD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群マネの実施状況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（京都府、府内市町村）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srgbClr val="4087C8"/>
              </a:solidFill>
              <a:effectLst/>
              <a:uLnTx/>
              <a:uFillTx/>
              <a:latin typeface="HGP創英角ｺﾞｼｯｸUB"/>
              <a:ea typeface="HGP創英角ｺﾞｼｯｸUB"/>
              <a:cs typeface="+mj-cs"/>
            </a:endParaRP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632602B2-8E55-D6B3-9567-552C370F3EB6}"/>
              </a:ext>
            </a:extLst>
          </p:cNvPr>
          <p:cNvSpPr txBox="1"/>
          <p:nvPr/>
        </p:nvSpPr>
        <p:spPr>
          <a:xfrm>
            <a:off x="0" y="571603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just">
              <a:defRPr/>
            </a:pPr>
            <a:r>
              <a:rPr lang="ja-JP" altLang="en-US" spc="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［自治体が抱える課題と群マネ導入で期待する効果］</a:t>
            </a:r>
            <a:endParaRPr lang="en-US" altLang="ja-JP" spc="0" dirty="0">
              <a:solidFill>
                <a:sysClr val="windowText" lastClr="00000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6" name="テキスト ボックス 125">
            <a:extLst>
              <a:ext uri="{FF2B5EF4-FFF2-40B4-BE49-F238E27FC236}">
                <a16:creationId xmlns:a16="http://schemas.microsoft.com/office/drawing/2014/main" id="{DB5DCB49-8C18-93CE-27A2-569959871914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（１）業務のマネジメント戦略</a:t>
            </a:r>
            <a:endParaRPr kumimoji="0" lang="ja-JP" altLang="en-US" sz="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73D4A664-DB16-89A2-2AB4-D97C8FE40805}"/>
              </a:ext>
            </a:extLst>
          </p:cNvPr>
          <p:cNvSpPr txBox="1"/>
          <p:nvPr/>
        </p:nvSpPr>
        <p:spPr>
          <a:xfrm>
            <a:off x="0" y="1340768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60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［実施内容］</a:t>
            </a: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FE5AEC99-7C99-9AC6-4ED8-FE7FA9FCA542}"/>
              </a:ext>
            </a:extLst>
          </p:cNvPr>
          <p:cNvSpPr txBox="1"/>
          <p:nvPr/>
        </p:nvSpPr>
        <p:spPr>
          <a:xfrm>
            <a:off x="179992" y="2018440"/>
            <a:ext cx="432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①対象範囲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（インフラ分野</a:t>
            </a:r>
            <a:r>
              <a:rPr lang="en-US" altLang="ja-JP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×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業務プロセス）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A4E11618-297D-D5C1-CA80-7722E6B6A89D}"/>
              </a:ext>
            </a:extLst>
          </p:cNvPr>
          <p:cNvSpPr txBox="1"/>
          <p:nvPr/>
        </p:nvSpPr>
        <p:spPr>
          <a:xfrm>
            <a:off x="179992" y="6021288"/>
            <a:ext cx="4320000" cy="605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800"/>
              </a:lnSpc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②発注方式等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契約期間の複数年化 ：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性能規定の導入　　　 ：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65892EF8-A745-8579-7FC9-ECCFB4CD1B7B}"/>
              </a:ext>
            </a:extLst>
          </p:cNvPr>
          <p:cNvSpPr txBox="1"/>
          <p:nvPr/>
        </p:nvSpPr>
        <p:spPr>
          <a:xfrm>
            <a:off x="4644010" y="1709858"/>
            <a:ext cx="4320000" cy="2760577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（２）自治体の束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69594C1E-1D48-7C13-4C3B-E8788540003F}"/>
              </a:ext>
            </a:extLst>
          </p:cNvPr>
          <p:cNvSpPr txBox="1"/>
          <p:nvPr/>
        </p:nvSpPr>
        <p:spPr>
          <a:xfrm>
            <a:off x="4686472" y="1992128"/>
            <a:ext cx="4228073" cy="2088651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広域連携スキームの図</a:t>
            </a:r>
            <a:endParaRPr kumimoji="0" lang="en-US" altLang="ja-JP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B295BE7B-5870-CCF9-F5DE-44709F68886F}"/>
              </a:ext>
            </a:extLst>
          </p:cNvPr>
          <p:cNvSpPr txBox="1"/>
          <p:nvPr/>
        </p:nvSpPr>
        <p:spPr>
          <a:xfrm>
            <a:off x="4644365" y="4562951"/>
            <a:ext cx="4320000" cy="2092577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（３）技術者連携、データ連携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EC14633-07D6-EF10-09F0-4C8222518291}"/>
              </a:ext>
            </a:extLst>
          </p:cNvPr>
          <p:cNvSpPr txBox="1"/>
          <p:nvPr/>
        </p:nvSpPr>
        <p:spPr>
          <a:xfrm>
            <a:off x="4654789" y="4843962"/>
            <a:ext cx="4320000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①技術者連携の具体メニュー</a:t>
            </a: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②データ連携の具体メニュー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693883DE-1D29-DA5B-C6C5-EA58B6AB6BE9}"/>
              </a:ext>
            </a:extLst>
          </p:cNvPr>
          <p:cNvSpPr txBox="1"/>
          <p:nvPr/>
        </p:nvSpPr>
        <p:spPr>
          <a:xfrm>
            <a:off x="4654789" y="4057574"/>
            <a:ext cx="4320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地方自治法上の共同処理制度の適用：無</a:t>
            </a:r>
          </a:p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連携協力道路制度の活用：無</a:t>
            </a: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1D585181-3841-F319-CB7F-1C785AACA5B0}"/>
              </a:ext>
            </a:extLst>
          </p:cNvPr>
          <p:cNvSpPr txBox="1"/>
          <p:nvPr/>
        </p:nvSpPr>
        <p:spPr>
          <a:xfrm>
            <a:off x="4911477" y="5150516"/>
            <a:ext cx="3877914" cy="56447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ＭＳ Ｐゴシック"/>
                <a:ea typeface="ＭＳ Ｐゴシック"/>
              </a:rPr>
              <a:t>・健全性診断の判定審査会を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共同実施し、意見交換会や研修を実施し、職員の技術向上を図る。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ＭＳ Ｐゴシック"/>
                <a:ea typeface="ＭＳ Ｐゴシック"/>
              </a:rPr>
              <a:t>・管内市町村の職員を</a:t>
            </a:r>
            <a:r>
              <a:rPr lang="ja-JP" altLang="en-US" sz="900" dirty="0"/>
              <a:t>京都技術サポートセンターに</a:t>
            </a:r>
            <a:r>
              <a:rPr kumimoji="0" lang="ja-JP" alt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ＭＳ Ｐゴシック"/>
                <a:ea typeface="ＭＳ Ｐゴシック"/>
              </a:rPr>
              <a:t>人材派遣し、職員の技術力向上を図る。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94144ACB-7099-9214-F088-C6671F4DAE2E}"/>
              </a:ext>
            </a:extLst>
          </p:cNvPr>
          <p:cNvSpPr txBox="1"/>
          <p:nvPr/>
        </p:nvSpPr>
        <p:spPr>
          <a:xfrm>
            <a:off x="4895249" y="6027374"/>
            <a:ext cx="3877914" cy="539984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・京都府管理施設で活用</a:t>
            </a:r>
            <a:r>
              <a:rPr kumimoji="0" lang="ja-JP" alt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ＭＳ Ｐゴシック"/>
                <a:ea typeface="ＭＳ Ｐゴシック"/>
              </a:rPr>
              <a:t>し効果のあった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点検支援技術を管内市町村に共有している。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・各管理者の点検結果を共有</a:t>
            </a:r>
            <a:r>
              <a:rPr kumimoji="0" lang="ja-JP" alt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ＭＳ Ｐゴシック"/>
                <a:ea typeface="ＭＳ Ｐゴシック"/>
              </a:rPr>
              <a:t>している。</a:t>
            </a:r>
            <a:endParaRPr kumimoji="0" lang="ja-JP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graphicFrame>
        <p:nvGraphicFramePr>
          <p:cNvPr id="137" name="表 18">
            <a:extLst>
              <a:ext uri="{FF2B5EF4-FFF2-40B4-BE49-F238E27FC236}">
                <a16:creationId xmlns:a16="http://schemas.microsoft.com/office/drawing/2014/main" id="{278F774D-82A0-5E73-197E-890402BFA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111333"/>
              </p:ext>
            </p:extLst>
          </p:nvPr>
        </p:nvGraphicFramePr>
        <p:xfrm>
          <a:off x="251520" y="2348880"/>
          <a:ext cx="4176000" cy="3078840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270000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8C5C0B1E-03A7-1679-BEE7-311188952464}"/>
              </a:ext>
            </a:extLst>
          </p:cNvPr>
          <p:cNvSpPr txBox="1"/>
          <p:nvPr/>
        </p:nvSpPr>
        <p:spPr>
          <a:xfrm>
            <a:off x="3203848" y="1791653"/>
            <a:ext cx="1237012" cy="488201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lIns="36000" rIns="36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対象範囲を図示</a:t>
            </a:r>
            <a:endParaRPr kumimoji="0" lang="en-US" altLang="ja-JP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※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対象施設や業務項目は</a:t>
            </a:r>
            <a:endParaRPr kumimoji="0" lang="en-US" altLang="ja-JP" sz="800" kern="0" dirty="0">
              <a:solidFill>
                <a:prstClr val="black">
                  <a:lumMod val="75000"/>
                  <a:lumOff val="25000"/>
                </a:prstClr>
              </a:solidFill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　適宜加筆修正。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9CA86CCA-A74E-1789-9941-AE58B20BB9BF}"/>
              </a:ext>
            </a:extLst>
          </p:cNvPr>
          <p:cNvSpPr txBox="1"/>
          <p:nvPr/>
        </p:nvSpPr>
        <p:spPr>
          <a:xfrm>
            <a:off x="323064" y="5445224"/>
            <a:ext cx="4104456" cy="488201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① 平成</a:t>
            </a:r>
            <a:r>
              <a:rPr lang="en-US" altLang="ja-JP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30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年度～（京都府、市町村）</a:t>
            </a:r>
            <a:endParaRPr lang="en-US" altLang="ja-JP" sz="900" dirty="0">
              <a:solidFill>
                <a:srgbClr val="0070C0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9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② 平成</a:t>
            </a:r>
            <a:r>
              <a:rPr lang="en-US" altLang="ja-JP" sz="9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28</a:t>
            </a:r>
            <a:r>
              <a:rPr lang="ja-JP" altLang="en-US" sz="9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年度～（京都府、市町村）</a:t>
            </a:r>
            <a:endParaRPr lang="en-US" altLang="ja-JP" sz="900" dirty="0">
              <a:solidFill>
                <a:srgbClr val="FFC000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③ 平成</a:t>
            </a:r>
            <a:r>
              <a:rPr lang="en-US" altLang="ja-JP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30</a:t>
            </a:r>
            <a:r>
              <a:rPr lang="ja-JP" altLang="en-US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年度～（市町村）</a:t>
            </a:r>
            <a:endParaRPr lang="en-US" altLang="ja-JP" sz="900" dirty="0">
              <a:solidFill>
                <a:srgbClr val="0070C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96C51A22-F37F-4A8B-BD22-CB7697651A25}"/>
              </a:ext>
            </a:extLst>
          </p:cNvPr>
          <p:cNvSpPr txBox="1"/>
          <p:nvPr/>
        </p:nvSpPr>
        <p:spPr>
          <a:xfrm>
            <a:off x="179992" y="967896"/>
            <a:ext cx="8794796" cy="361222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「</a:t>
            </a:r>
            <a:r>
              <a:rPr kumimoji="0" lang="ja-JP" altLang="en-US" sz="1300" kern="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技術職員・予算不足の課題へ、一括発注による府内道路の管理水準の統一化及びスケールメリットを期待する取り組み</a:t>
            </a:r>
            <a:r>
              <a:rPr kumimoji="0" lang="ja-JP" altLang="en-US" sz="13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」</a:t>
            </a:r>
            <a:endParaRPr kumimoji="0" lang="en-US" altLang="ja-JP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64" name="正方形/長方形 163">
            <a:extLst>
              <a:ext uri="{FF2B5EF4-FFF2-40B4-BE49-F238E27FC236}">
                <a16:creationId xmlns:a16="http://schemas.microsoft.com/office/drawing/2014/main" id="{8145B0CE-22FB-8E18-5BF3-62EEA31FF959}"/>
              </a:ext>
            </a:extLst>
          </p:cNvPr>
          <p:cNvSpPr/>
          <p:nvPr/>
        </p:nvSpPr>
        <p:spPr>
          <a:xfrm>
            <a:off x="4754393" y="2332048"/>
            <a:ext cx="1988067" cy="136081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lIns="36000" rIns="3600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代行パターン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5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（他自治体分も含めて、契約は一本化）</a:t>
            </a:r>
            <a:endParaRPr kumimoji="0" lang="ja-JP" altLang="en-US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</p:txBody>
      </p:sp>
      <p:grpSp>
        <p:nvGrpSpPr>
          <p:cNvPr id="165" name="グループ化 164">
            <a:extLst>
              <a:ext uri="{FF2B5EF4-FFF2-40B4-BE49-F238E27FC236}">
                <a16:creationId xmlns:a16="http://schemas.microsoft.com/office/drawing/2014/main" id="{AEB96990-8EC3-DB04-A2DA-A1EF8B0078D2}"/>
              </a:ext>
            </a:extLst>
          </p:cNvPr>
          <p:cNvGrpSpPr/>
          <p:nvPr/>
        </p:nvGrpSpPr>
        <p:grpSpPr>
          <a:xfrm>
            <a:off x="4850428" y="2846391"/>
            <a:ext cx="1847557" cy="788264"/>
            <a:chOff x="6530264" y="1507141"/>
            <a:chExt cx="1756441" cy="769636"/>
          </a:xfrm>
          <a:solidFill>
            <a:sysClr val="windowText" lastClr="000000">
              <a:lumMod val="75000"/>
              <a:lumOff val="25000"/>
            </a:sysClr>
          </a:solidFill>
        </p:grpSpPr>
        <p:sp>
          <p:nvSpPr>
            <p:cNvPr id="166" name="四角形: 角を丸くする 165">
              <a:extLst>
                <a:ext uri="{FF2B5EF4-FFF2-40B4-BE49-F238E27FC236}">
                  <a16:creationId xmlns:a16="http://schemas.microsoft.com/office/drawing/2014/main" id="{9422C84E-73F3-8701-4617-51B5ACB23064}"/>
                </a:ext>
              </a:extLst>
            </p:cNvPr>
            <p:cNvSpPr/>
            <p:nvPr/>
          </p:nvSpPr>
          <p:spPr>
            <a:xfrm>
              <a:off x="6530264" y="2107494"/>
              <a:ext cx="960484" cy="169283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36000" tIns="18000" rIns="36000" bIns="1800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600" b="1" kern="0" dirty="0">
                  <a:solidFill>
                    <a:prstClr val="white"/>
                  </a:solidFill>
                  <a:latin typeface="Arial"/>
                  <a:ea typeface="ＭＳ Ｐゴシック"/>
                </a:rPr>
                <a:t>京都府、市</a:t>
              </a:r>
              <a:r>
                <a:rPr kumimoji="0" lang="ja-JP" altLang="en-US" sz="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町村</a:t>
              </a:r>
            </a:p>
          </p:txBody>
        </p:sp>
        <p:sp>
          <p:nvSpPr>
            <p:cNvPr id="167" name="四角形: 角を丸くする 166">
              <a:extLst>
                <a:ext uri="{FF2B5EF4-FFF2-40B4-BE49-F238E27FC236}">
                  <a16:creationId xmlns:a16="http://schemas.microsoft.com/office/drawing/2014/main" id="{6C1157A0-273F-1F0E-FD81-062610402939}"/>
                </a:ext>
              </a:extLst>
            </p:cNvPr>
            <p:cNvSpPr/>
            <p:nvPr/>
          </p:nvSpPr>
          <p:spPr>
            <a:xfrm>
              <a:off x="7736744" y="1527386"/>
              <a:ext cx="549961" cy="149039"/>
            </a:xfrm>
            <a:prstGeom prst="roundRect">
              <a:avLst/>
            </a:prstGeom>
            <a:solidFill>
              <a:srgbClr val="C0504D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36000" tIns="18000" rIns="36000" bIns="1800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5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事業者</a:t>
              </a:r>
            </a:p>
          </p:txBody>
        </p:sp>
        <p:cxnSp>
          <p:nvCxnSpPr>
            <p:cNvPr id="168" name="直線矢印コネクタ 167">
              <a:extLst>
                <a:ext uri="{FF2B5EF4-FFF2-40B4-BE49-F238E27FC236}">
                  <a16:creationId xmlns:a16="http://schemas.microsoft.com/office/drawing/2014/main" id="{A83E5EF6-D9FB-95AD-13E6-F885E7F52379}"/>
                </a:ext>
              </a:extLst>
            </p:cNvPr>
            <p:cNvCxnSpPr>
              <a:cxnSpLocks/>
            </p:cNvCxnSpPr>
            <p:nvPr/>
          </p:nvCxnSpPr>
          <p:spPr>
            <a:xfrm>
              <a:off x="7496996" y="1597471"/>
              <a:ext cx="233431" cy="0"/>
            </a:xfrm>
            <a:prstGeom prst="straightConnector1">
              <a:avLst/>
            </a:prstGeom>
            <a:grp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tailEnd type="triangle"/>
            </a:ln>
            <a:effectLst/>
          </p:spPr>
        </p:cxnSp>
        <p:sp>
          <p:nvSpPr>
            <p:cNvPr id="169" name="四角形: 角を丸くする 168">
              <a:extLst>
                <a:ext uri="{FF2B5EF4-FFF2-40B4-BE49-F238E27FC236}">
                  <a16:creationId xmlns:a16="http://schemas.microsoft.com/office/drawing/2014/main" id="{84278283-B007-083A-7B18-C4F6E5D3CB8F}"/>
                </a:ext>
              </a:extLst>
            </p:cNvPr>
            <p:cNvSpPr/>
            <p:nvPr/>
          </p:nvSpPr>
          <p:spPr>
            <a:xfrm>
              <a:off x="6548626" y="1507141"/>
              <a:ext cx="948370" cy="169284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36000" tIns="18000" rIns="36000" bIns="1800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京都技術サポートセンター</a:t>
              </a:r>
              <a:endParaRPr kumimoji="0" lang="en-US" altLang="ja-JP" sz="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endParaRPr>
            </a:p>
          </p:txBody>
        </p:sp>
        <p:cxnSp>
          <p:nvCxnSpPr>
            <p:cNvPr id="170" name="直線矢印コネクタ 169">
              <a:extLst>
                <a:ext uri="{FF2B5EF4-FFF2-40B4-BE49-F238E27FC236}">
                  <a16:creationId xmlns:a16="http://schemas.microsoft.com/office/drawing/2014/main" id="{51E4D0FB-6547-4F54-1C9F-939EF0AD2C04}"/>
                </a:ext>
              </a:extLst>
            </p:cNvPr>
            <p:cNvCxnSpPr>
              <a:cxnSpLocks/>
            </p:cNvCxnSpPr>
            <p:nvPr/>
          </p:nvCxnSpPr>
          <p:spPr>
            <a:xfrm>
              <a:off x="6951948" y="1736766"/>
              <a:ext cx="0" cy="346098"/>
            </a:xfrm>
            <a:prstGeom prst="straightConnector1">
              <a:avLst/>
            </a:prstGeom>
            <a:grp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headEnd type="none"/>
              <a:tailEnd type="triangle"/>
            </a:ln>
            <a:effectLst/>
          </p:spPr>
        </p:cxnSp>
      </p:grp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D917A576-3963-7D1A-6207-7F31A0AA7FDD}"/>
              </a:ext>
            </a:extLst>
          </p:cNvPr>
          <p:cNvSpPr txBox="1"/>
          <p:nvPr/>
        </p:nvSpPr>
        <p:spPr>
          <a:xfrm>
            <a:off x="4952357" y="6947763"/>
            <a:ext cx="3877914" cy="539984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例：●●町で導入している道路巡回支援ソフト（▲▲）を他の構成自治体においても導入予定。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道路・河川・公園の部署間連携が可能となるよう、苦情処理について庁内の●●システムを活用予定。</a:t>
            </a: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297FEEA3-2717-7917-59A6-AEEE421553C9}"/>
              </a:ext>
            </a:extLst>
          </p:cNvPr>
          <p:cNvCxnSpPr>
            <a:cxnSpLocks/>
          </p:cNvCxnSpPr>
          <p:nvPr/>
        </p:nvCxnSpPr>
        <p:spPr>
          <a:xfrm flipV="1">
            <a:off x="5438627" y="3068960"/>
            <a:ext cx="0" cy="329678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B9BB00D-AE05-E3C5-67A6-8A12FE9FF5D0}"/>
              </a:ext>
            </a:extLst>
          </p:cNvPr>
          <p:cNvSpPr txBox="1"/>
          <p:nvPr/>
        </p:nvSpPr>
        <p:spPr>
          <a:xfrm>
            <a:off x="4786538" y="3180376"/>
            <a:ext cx="4924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" dirty="0"/>
              <a:t>委託費</a:t>
            </a:r>
            <a:endParaRPr kumimoji="1" lang="ja-JP" altLang="en-US" sz="800" b="1" u="sng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952A898-C8B4-A65B-5AD1-437FA4735232}"/>
              </a:ext>
            </a:extLst>
          </p:cNvPr>
          <p:cNvSpPr txBox="1"/>
          <p:nvPr/>
        </p:nvSpPr>
        <p:spPr>
          <a:xfrm>
            <a:off x="5457520" y="3095583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" dirty="0"/>
              <a:t>基本協定</a:t>
            </a:r>
            <a:r>
              <a:rPr kumimoji="1" lang="ja-JP" altLang="en-US" sz="800" dirty="0"/>
              <a:t>＋</a:t>
            </a:r>
            <a:endParaRPr kumimoji="1" lang="en-US" altLang="ja-JP" sz="800" dirty="0"/>
          </a:p>
          <a:p>
            <a:r>
              <a:rPr kumimoji="1" lang="ja-JP" altLang="en-US" sz="800" b="1" u="sng" dirty="0"/>
              <a:t>委託契約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FD525ED-75A8-1A97-0602-4BD3789F11B1}"/>
              </a:ext>
            </a:extLst>
          </p:cNvPr>
          <p:cNvSpPr txBox="1"/>
          <p:nvPr/>
        </p:nvSpPr>
        <p:spPr>
          <a:xfrm>
            <a:off x="6690742" y="2292632"/>
            <a:ext cx="2317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/>
              <a:t>①（一財）京都技術サポートセンター</a:t>
            </a:r>
            <a:r>
              <a:rPr kumimoji="1" lang="en-US" altLang="ja-JP" sz="400" dirty="0"/>
              <a:t>※</a:t>
            </a:r>
            <a:r>
              <a:rPr lang="ja-JP" altLang="en-US" sz="800" dirty="0"/>
              <a:t>と府及び</a:t>
            </a:r>
            <a:endParaRPr lang="en-US" altLang="ja-JP" sz="800" dirty="0"/>
          </a:p>
          <a:p>
            <a:r>
              <a:rPr lang="ja-JP" altLang="en-US" sz="800" dirty="0"/>
              <a:t>　市町村が、基本協定を締結。</a:t>
            </a:r>
            <a:endParaRPr lang="en-US" altLang="ja-JP" sz="800" dirty="0"/>
          </a:p>
          <a:p>
            <a:r>
              <a:rPr kumimoji="1" lang="ja-JP" altLang="en-US" sz="800" dirty="0"/>
              <a:t>②年度毎に委託契約を締結。</a:t>
            </a:r>
            <a:endParaRPr kumimoji="1" lang="en-US" altLang="ja-JP" sz="800" dirty="0"/>
          </a:p>
          <a:p>
            <a:r>
              <a:rPr lang="ja-JP" altLang="en-US" sz="800" dirty="0"/>
              <a:t>③京都技術サポートセンターが府及び市町村の</a:t>
            </a:r>
            <a:endParaRPr lang="en-US" altLang="ja-JP" sz="800" dirty="0"/>
          </a:p>
          <a:p>
            <a:r>
              <a:rPr lang="ja-JP" altLang="en-US" sz="800" dirty="0"/>
              <a:t>　業務を地域一括発注を実施。</a:t>
            </a:r>
            <a:endParaRPr lang="en-US" altLang="ja-JP" sz="800" dirty="0"/>
          </a:p>
          <a:p>
            <a:r>
              <a:rPr lang="ja-JP" altLang="en-US" sz="800" dirty="0"/>
              <a:t>④</a:t>
            </a:r>
            <a:r>
              <a:rPr kumimoji="1" lang="ja-JP" altLang="en-US" sz="800" dirty="0"/>
              <a:t>判定区分は、</a:t>
            </a:r>
            <a:r>
              <a:rPr lang="ja-JP" altLang="en-US" sz="800" dirty="0"/>
              <a:t>京都技術サポートセンターと各</a:t>
            </a:r>
            <a:endParaRPr lang="en-US" altLang="ja-JP" sz="800" dirty="0"/>
          </a:p>
          <a:p>
            <a:r>
              <a:rPr lang="ja-JP" altLang="en-US" sz="800" dirty="0"/>
              <a:t>　施設管理者との合同で判定審査会を実施し、</a:t>
            </a:r>
            <a:endParaRPr lang="en-US" altLang="ja-JP" sz="800" dirty="0"/>
          </a:p>
          <a:p>
            <a:r>
              <a:rPr lang="ja-JP" altLang="en-US" sz="800" dirty="0"/>
              <a:t>　各施設管理者が判定。</a:t>
            </a:r>
            <a:endParaRPr kumimoji="1" lang="en-US" altLang="ja-JP" sz="800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6398BF5-4B89-CF31-56D6-F46E42A0649C}"/>
              </a:ext>
            </a:extLst>
          </p:cNvPr>
          <p:cNvSpPr txBox="1"/>
          <p:nvPr/>
        </p:nvSpPr>
        <p:spPr>
          <a:xfrm>
            <a:off x="3822354" y="2915070"/>
            <a:ext cx="273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kern="0" dirty="0">
                <a:solidFill>
                  <a:srgbClr val="FF0000"/>
                </a:solidFill>
                <a:highlight>
                  <a:srgbClr val="FFFFFF"/>
                </a:highlight>
              </a:rPr>
              <a:t>③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FF"/>
              </a:highlight>
              <a:uLnTx/>
              <a:uFillTx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8D93111-6210-8070-068E-83CADCC1CF12}"/>
              </a:ext>
            </a:extLst>
          </p:cNvPr>
          <p:cNvSpPr txBox="1"/>
          <p:nvPr/>
        </p:nvSpPr>
        <p:spPr>
          <a:xfrm>
            <a:off x="4724392" y="3698747"/>
            <a:ext cx="4201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" b="1" dirty="0"/>
              <a:t>※</a:t>
            </a:r>
            <a:r>
              <a:rPr lang="ja-JP" altLang="en-US" sz="600" b="1" dirty="0"/>
              <a:t>　（一財）</a:t>
            </a:r>
            <a:r>
              <a:rPr kumimoji="1" lang="ja-JP" altLang="en-US" sz="600" b="1" dirty="0"/>
              <a:t>京都技術サポートセンター</a:t>
            </a:r>
            <a:r>
              <a:rPr lang="ja-JP" altLang="en-US" sz="600" b="1" dirty="0"/>
              <a:t>は、京都府及び管内市町村の適正なインフラメンテナンスを行うため、府下市長会・町村会の要望を受け、京都府・京都大学・京都技術サポートセンターの産官学が連携し、京都府及び府下市長会・町村会が出資して設置された一般財団法人。</a:t>
            </a:r>
            <a:endParaRPr kumimoji="1" lang="en-US" altLang="ja-JP" sz="600" b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A756DDC-15F2-FA07-A6BC-18991040C735}"/>
              </a:ext>
            </a:extLst>
          </p:cNvPr>
          <p:cNvSpPr txBox="1"/>
          <p:nvPr/>
        </p:nvSpPr>
        <p:spPr>
          <a:xfrm>
            <a:off x="5187927" y="6655527"/>
            <a:ext cx="37946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dirty="0">
                <a:solidFill>
                  <a:srgbClr val="FF0000"/>
                </a:solidFill>
                <a:latin typeface="+mn-ea"/>
                <a:ea typeface="+mn-ea"/>
              </a:rPr>
              <a:t>R8</a:t>
            </a:r>
            <a:r>
              <a:rPr lang="ja-JP" altLang="en-US" sz="800" dirty="0">
                <a:solidFill>
                  <a:srgbClr val="FF0000"/>
                </a:solidFill>
                <a:latin typeface="+mn-ea"/>
                <a:ea typeface="+mn-ea"/>
              </a:rPr>
              <a:t>年</a:t>
            </a:r>
            <a:r>
              <a:rPr lang="en-US" altLang="ja-JP" sz="8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ja-JP" altLang="en-US" sz="800" dirty="0">
                <a:solidFill>
                  <a:srgbClr val="FF0000"/>
                </a:solidFill>
                <a:latin typeface="+mn-ea"/>
                <a:ea typeface="+mn-ea"/>
              </a:rPr>
              <a:t>月末時点の検討内容であり、今後の調整により変更となる可能性があります。</a:t>
            </a:r>
            <a:endParaRPr kumimoji="1" lang="ja-JP" altLang="en-US" sz="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フリーフォーム: 図形 4">
            <a:extLst>
              <a:ext uri="{FF2B5EF4-FFF2-40B4-BE49-F238E27FC236}">
                <a16:creationId xmlns:a16="http://schemas.microsoft.com/office/drawing/2014/main" id="{EA3ECE61-24C1-D1C5-915F-8000B93E1682}"/>
              </a:ext>
            </a:extLst>
          </p:cNvPr>
          <p:cNvSpPr/>
          <p:nvPr/>
        </p:nvSpPr>
        <p:spPr>
          <a:xfrm>
            <a:off x="2125946" y="2952199"/>
            <a:ext cx="570346" cy="857250"/>
          </a:xfrm>
          <a:custGeom>
            <a:avLst/>
            <a:gdLst>
              <a:gd name="connsiteX0" fmla="*/ 0 w 1146175"/>
              <a:gd name="connsiteY0" fmla="*/ 0 h 857250"/>
              <a:gd name="connsiteX1" fmla="*/ 0 w 1146175"/>
              <a:gd name="connsiteY1" fmla="*/ 857250 h 857250"/>
              <a:gd name="connsiteX2" fmla="*/ 1146175 w 1146175"/>
              <a:gd name="connsiteY2" fmla="*/ 857250 h 857250"/>
              <a:gd name="connsiteX3" fmla="*/ 1146175 w 1146175"/>
              <a:gd name="connsiteY3" fmla="*/ 0 h 857250"/>
              <a:gd name="connsiteX4" fmla="*/ 0 w 1146175"/>
              <a:gd name="connsiteY4" fmla="*/ 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6175" h="857250">
                <a:moveTo>
                  <a:pt x="0" y="0"/>
                </a:moveTo>
                <a:lnTo>
                  <a:pt x="0" y="857250"/>
                </a:lnTo>
                <a:lnTo>
                  <a:pt x="1146175" y="857250"/>
                </a:lnTo>
                <a:lnTo>
                  <a:pt x="11461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3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7BE4A39E-F569-C23D-293F-564CAAFAFD75}"/>
              </a:ext>
            </a:extLst>
          </p:cNvPr>
          <p:cNvSpPr/>
          <p:nvPr/>
        </p:nvSpPr>
        <p:spPr>
          <a:xfrm>
            <a:off x="3282950" y="2955925"/>
            <a:ext cx="568325" cy="546100"/>
          </a:xfrm>
          <a:custGeom>
            <a:avLst/>
            <a:gdLst>
              <a:gd name="connsiteX0" fmla="*/ 0 w 568325"/>
              <a:gd name="connsiteY0" fmla="*/ 0 h 552450"/>
              <a:gd name="connsiteX1" fmla="*/ 568325 w 568325"/>
              <a:gd name="connsiteY1" fmla="*/ 0 h 552450"/>
              <a:gd name="connsiteX2" fmla="*/ 568325 w 568325"/>
              <a:gd name="connsiteY2" fmla="*/ 552450 h 552450"/>
              <a:gd name="connsiteX3" fmla="*/ 3175 w 568325"/>
              <a:gd name="connsiteY3" fmla="*/ 552450 h 552450"/>
              <a:gd name="connsiteX4" fmla="*/ 0 w 568325"/>
              <a:gd name="connsiteY4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325" h="552450">
                <a:moveTo>
                  <a:pt x="0" y="0"/>
                </a:moveTo>
                <a:lnTo>
                  <a:pt x="568325" y="0"/>
                </a:lnTo>
                <a:lnTo>
                  <a:pt x="568325" y="552450"/>
                </a:lnTo>
                <a:lnTo>
                  <a:pt x="3175" y="552450"/>
                </a:lnTo>
                <a:cubicBezTo>
                  <a:pt x="2117" y="368300"/>
                  <a:pt x="1058" y="184150"/>
                  <a:pt x="0" y="0"/>
                </a:cubicBezTo>
                <a:close/>
              </a:path>
            </a:pathLst>
          </a:cu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A8B43C3-6E32-7FDD-08FD-B4342EA2E354}"/>
              </a:ext>
            </a:extLst>
          </p:cNvPr>
          <p:cNvSpPr txBox="1"/>
          <p:nvPr/>
        </p:nvSpPr>
        <p:spPr>
          <a:xfrm>
            <a:off x="5806613" y="2668500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600" b="1" dirty="0"/>
              <a:t>一括</a:t>
            </a:r>
            <a:endParaRPr lang="en-US" altLang="ja-JP" sz="600" b="1" dirty="0"/>
          </a:p>
          <a:p>
            <a:r>
              <a:rPr lang="ja-JP" altLang="en-US" sz="600" b="1" dirty="0"/>
              <a:t>発注</a:t>
            </a:r>
            <a:endParaRPr kumimoji="1" lang="ja-JP" altLang="en-US" sz="600" b="1" u="sng" dirty="0"/>
          </a:p>
        </p:txBody>
      </p:sp>
      <p:sp>
        <p:nvSpPr>
          <p:cNvPr id="2" name="フリーフォーム: 図形 1">
            <a:extLst>
              <a:ext uri="{FF2B5EF4-FFF2-40B4-BE49-F238E27FC236}">
                <a16:creationId xmlns:a16="http://schemas.microsoft.com/office/drawing/2014/main" id="{77ECE608-1F9F-7CBA-DE77-0764467620C4}"/>
              </a:ext>
            </a:extLst>
          </p:cNvPr>
          <p:cNvSpPr/>
          <p:nvPr/>
        </p:nvSpPr>
        <p:spPr>
          <a:xfrm>
            <a:off x="2704720" y="2955374"/>
            <a:ext cx="561666" cy="860425"/>
          </a:xfrm>
          <a:custGeom>
            <a:avLst/>
            <a:gdLst>
              <a:gd name="connsiteX0" fmla="*/ 0 w 1146175"/>
              <a:gd name="connsiteY0" fmla="*/ 0 h 857250"/>
              <a:gd name="connsiteX1" fmla="*/ 0 w 1146175"/>
              <a:gd name="connsiteY1" fmla="*/ 857250 h 857250"/>
              <a:gd name="connsiteX2" fmla="*/ 1146175 w 1146175"/>
              <a:gd name="connsiteY2" fmla="*/ 857250 h 857250"/>
              <a:gd name="connsiteX3" fmla="*/ 1146175 w 1146175"/>
              <a:gd name="connsiteY3" fmla="*/ 0 h 857250"/>
              <a:gd name="connsiteX4" fmla="*/ 0 w 1146175"/>
              <a:gd name="connsiteY4" fmla="*/ 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6175" h="857250">
                <a:moveTo>
                  <a:pt x="0" y="0"/>
                </a:moveTo>
                <a:lnTo>
                  <a:pt x="0" y="857250"/>
                </a:lnTo>
                <a:lnTo>
                  <a:pt x="1146175" y="857250"/>
                </a:lnTo>
                <a:lnTo>
                  <a:pt x="11461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29804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DA72C85-EF2B-1372-E9B3-FEAE23C7F681}"/>
              </a:ext>
            </a:extLst>
          </p:cNvPr>
          <p:cNvSpPr txBox="1"/>
          <p:nvPr/>
        </p:nvSpPr>
        <p:spPr>
          <a:xfrm>
            <a:off x="2610072" y="3773002"/>
            <a:ext cx="3642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highlight>
                  <a:srgbClr val="FFFFFF"/>
                </a:highlight>
                <a:uLnTx/>
                <a:uFillTx/>
              </a:rPr>
              <a:t>②</a:t>
            </a:r>
          </a:p>
        </p:txBody>
      </p:sp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7CD77CA3-6FCD-0833-4093-05AC8644BCE3}"/>
              </a:ext>
            </a:extLst>
          </p:cNvPr>
          <p:cNvSpPr txBox="1"/>
          <p:nvPr/>
        </p:nvSpPr>
        <p:spPr>
          <a:xfrm>
            <a:off x="1840816" y="2915071"/>
            <a:ext cx="3642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kern="0" dirty="0">
                <a:solidFill>
                  <a:srgbClr val="0070C0"/>
                </a:solidFill>
                <a:highlight>
                  <a:srgbClr val="FFFFFF"/>
                </a:highlight>
              </a:rPr>
              <a:t>①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highlight>
                <a:srgbClr val="FFFFFF"/>
              </a:highligh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35179584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2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36504</TotalTime>
  <Words>625</Words>
  <Application>Microsoft Office PowerPoint</Application>
  <PresentationFormat>画面に合わせる (4:3)</PresentationFormat>
  <Paragraphs>137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2_標準デザイン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1125</cp:revision>
  <cp:lastPrinted>2026-02-06T08:00:40Z</cp:lastPrinted>
  <dcterms:created xsi:type="dcterms:W3CDTF">2007-11-06T12:19:33Z</dcterms:created>
  <dcterms:modified xsi:type="dcterms:W3CDTF">2026-03-26T02:27:12Z</dcterms:modified>
</cp:coreProperties>
</file>