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17" r:id="rId1"/>
  </p:sldMasterIdLst>
  <p:notesMasterIdLst>
    <p:notesMasterId r:id="rId3"/>
  </p:notesMasterIdLst>
  <p:sldIdLst>
    <p:sldId id="3167" r:id="rId2"/>
  </p:sldIdLst>
  <p:sldSz cx="9144000" cy="6858000" type="screen4x3"/>
  <p:notesSz cx="6735763" cy="98663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3FAFD"/>
    <a:srgbClr val="FFCCFF"/>
    <a:srgbClr val="FF99FF"/>
    <a:srgbClr val="FF0000"/>
    <a:srgbClr val="75C5AE"/>
    <a:srgbClr val="6FC3AB"/>
    <a:srgbClr val="BCC5CC"/>
    <a:srgbClr val="C7E1F5"/>
    <a:srgbClr val="D5EB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10" autoAdjust="0"/>
    <p:restoredTop sz="96159" autoAdjust="0"/>
  </p:normalViewPr>
  <p:slideViewPr>
    <p:cSldViewPr>
      <p:cViewPr varScale="1">
        <p:scale>
          <a:sx n="119" d="100"/>
          <a:sy n="119" d="100"/>
        </p:scale>
        <p:origin x="1860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9386" cy="493862"/>
          </a:xfrm>
          <a:prstGeom prst="rect">
            <a:avLst/>
          </a:prstGeom>
        </p:spPr>
        <p:txBody>
          <a:bodyPr vert="horz" lIns="69320" tIns="34661" rIns="69320" bIns="34661" rtlCol="0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15189" y="1"/>
            <a:ext cx="2919386" cy="493862"/>
          </a:xfrm>
          <a:prstGeom prst="rect">
            <a:avLst/>
          </a:prstGeom>
        </p:spPr>
        <p:txBody>
          <a:bodyPr vert="horz" lIns="69320" tIns="34661" rIns="69320" bIns="34661" rtlCol="0"/>
          <a:lstStyle>
            <a:lvl1pPr algn="r">
              <a:defRPr sz="900"/>
            </a:lvl1pPr>
          </a:lstStyle>
          <a:p>
            <a:fld id="{345E4279-E8E1-42AB-A518-AC3621A1DE36}" type="datetimeFigureOut">
              <a:rPr kumimoji="1" lang="ja-JP" altLang="en-US" smtClean="0"/>
              <a:pPr/>
              <a:t>2026/3/26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41363"/>
            <a:ext cx="4929187" cy="36972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9320" tIns="34661" rIns="69320" bIns="34661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3339" y="4686228"/>
            <a:ext cx="5389086" cy="4439901"/>
          </a:xfrm>
          <a:prstGeom prst="rect">
            <a:avLst/>
          </a:prstGeom>
        </p:spPr>
        <p:txBody>
          <a:bodyPr vert="horz" lIns="69320" tIns="34661" rIns="69320" bIns="34661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371239"/>
            <a:ext cx="2919386" cy="493862"/>
          </a:xfrm>
          <a:prstGeom prst="rect">
            <a:avLst/>
          </a:prstGeom>
        </p:spPr>
        <p:txBody>
          <a:bodyPr vert="horz" lIns="69320" tIns="34661" rIns="69320" bIns="34661" rtlCol="0" anchor="b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15189" y="9371239"/>
            <a:ext cx="2919386" cy="493862"/>
          </a:xfrm>
          <a:prstGeom prst="rect">
            <a:avLst/>
          </a:prstGeom>
        </p:spPr>
        <p:txBody>
          <a:bodyPr vert="horz" lIns="69320" tIns="34661" rIns="69320" bIns="34661" rtlCol="0" anchor="b"/>
          <a:lstStyle>
            <a:lvl1pPr algn="r">
              <a:defRPr sz="900"/>
            </a:lvl1pPr>
          </a:lstStyle>
          <a:p>
            <a:fld id="{973C9013-F0BD-44EE-96AF-C387C2CE37E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469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lit_to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0"/>
          <a:stretch>
            <a:fillRect/>
          </a:stretch>
        </p:blipFill>
        <p:spPr bwMode="auto">
          <a:xfrm>
            <a:off x="0" y="6524625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1692275" y="3284538"/>
            <a:ext cx="7451725" cy="73025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ja-JP" altLang="en-US">
              <a:solidFill>
                <a:prstClr val="black"/>
              </a:solidFill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51550"/>
            <a:ext cx="21240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 userDrawn="1"/>
        </p:nvSpPr>
        <p:spPr bwMode="auto">
          <a:xfrm>
            <a:off x="0" y="6524625"/>
            <a:ext cx="363696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200" i="1" dirty="0">
                <a:solidFill>
                  <a:prstClr val="white"/>
                </a:solidFill>
                <a:latin typeface="Times New Roman" pitchFamily="18" charset="0"/>
              </a:rPr>
              <a:t>Ministry of Land, Infrastructure, Transport and Tourism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0" y="2133600"/>
            <a:ext cx="7524750" cy="1470025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1E978-A3B9-4673-8199-37972939230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184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20612-914C-4BDE-8D4C-FEA4392E99F4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161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0" y="0"/>
            <a:ext cx="2171700" cy="612616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3627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01F7-FA20-4B15-9970-D297285851AC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449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rectangle" preserve="1">
  <p:cSld name="Blank rectang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1" descr="paint_transparent3.png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"/>
            <a:ext cx="9144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4297652" y="59306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>
                <a:solidFill>
                  <a:srgbClr val="999999"/>
                </a:solidFill>
              </a:defRPr>
            </a:lvl1pPr>
            <a:lvl2pPr lvl="1" algn="ctr" rtl="0">
              <a:buNone/>
              <a:defRPr>
                <a:solidFill>
                  <a:srgbClr val="999999"/>
                </a:solidFill>
              </a:defRPr>
            </a:lvl2pPr>
            <a:lvl3pPr lvl="2" algn="ctr" rtl="0">
              <a:buNone/>
              <a:defRPr>
                <a:solidFill>
                  <a:srgbClr val="999999"/>
                </a:solidFill>
              </a:defRPr>
            </a:lvl3pPr>
            <a:lvl4pPr lvl="3" algn="ctr" rtl="0">
              <a:buNone/>
              <a:defRPr>
                <a:solidFill>
                  <a:srgbClr val="999999"/>
                </a:solidFill>
              </a:defRPr>
            </a:lvl4pPr>
            <a:lvl5pPr lvl="4" algn="ctr" rtl="0">
              <a:buNone/>
              <a:defRPr>
                <a:solidFill>
                  <a:srgbClr val="999999"/>
                </a:solidFill>
              </a:defRPr>
            </a:lvl5pPr>
            <a:lvl6pPr lvl="5" algn="ctr" rtl="0">
              <a:buNone/>
              <a:defRPr>
                <a:solidFill>
                  <a:srgbClr val="999999"/>
                </a:solidFill>
              </a:defRPr>
            </a:lvl6pPr>
            <a:lvl7pPr lvl="6" algn="ctr" rtl="0">
              <a:buNone/>
              <a:defRPr>
                <a:solidFill>
                  <a:srgbClr val="999999"/>
                </a:solidFill>
              </a:defRPr>
            </a:lvl7pPr>
            <a:lvl8pPr lvl="7" algn="ctr" rtl="0">
              <a:buNone/>
              <a:defRPr>
                <a:solidFill>
                  <a:srgbClr val="999999"/>
                </a:solidFill>
              </a:defRPr>
            </a:lvl8pPr>
            <a:lvl9pPr lvl="8" algn="ctr" rtl="0">
              <a:buNone/>
              <a:defRPr>
                <a:solidFill>
                  <a:srgbClr val="999999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14770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FC12D-27C1-4F31-90C9-A93D49E4468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408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94BDB-530F-4364-A4B7-5A1182A1D62D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828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DE403-68E0-47EB-9A36-3C247B16477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138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41BEC-AD9E-4104-AF2B-4C626651FF89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89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E511-5094-4685-A035-FB392A6605D8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688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C2EA1-6911-4BAC-954D-0A2DD024DDCF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727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176D3-1CBA-4E5C-8891-6A87D7C30D4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006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F5529-272E-4A2C-90D7-160EE3AC1005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15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606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76FB608A-7404-93B3-EB88-D5DA212BD8EE}"/>
              </a:ext>
            </a:extLst>
          </p:cNvPr>
          <p:cNvSpPr/>
          <p:nvPr/>
        </p:nvSpPr>
        <p:spPr>
          <a:xfrm>
            <a:off x="4932041" y="2063438"/>
            <a:ext cx="3898230" cy="21337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  <p:txBody>
          <a:bodyPr lIns="36000" rIns="36000"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(</a:t>
            </a:r>
            <a:r>
              <a:rPr kumimoji="0" lang="ja-JP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公財</a:t>
            </a:r>
            <a:r>
              <a:rPr kumimoji="0" lang="en-US" altLang="ja-JP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)</a:t>
            </a:r>
            <a:r>
              <a:rPr kumimoji="0" lang="ja-JP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佐賀県建設技術支援機構による地域</a:t>
            </a:r>
            <a:r>
              <a:rPr kumimoji="0" lang="ja-JP" altLang="en-US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一括発注点検</a:t>
            </a:r>
            <a:br>
              <a:rPr kumimoji="0" lang="en-US" altLang="ja-JP" sz="1200" kern="0" dirty="0">
                <a:latin typeface="HGP創英角ｺﾞｼｯｸUB"/>
                <a:ea typeface="HGP創英角ｺﾞｼｯｸUB"/>
              </a:rPr>
            </a:br>
            <a:endParaRPr kumimoji="0" lang="ja-JP" altLang="en-US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P創英角ｺﾞｼｯｸUB"/>
              <a:ea typeface="HGP創英角ｺﾞｼｯｸUB"/>
              <a:cs typeface="+mn-cs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232E4ABB-B572-5D55-F6E1-E4FCB5528AB9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4762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ja-JP" altLang="en-US" sz="2400" kern="0" dirty="0"/>
              <a:t>群マネ</a:t>
            </a:r>
            <a:r>
              <a:rPr lang="ja-JP" altLang="en-US" sz="2400" kern="0"/>
              <a:t>の実施状況　</a:t>
            </a:r>
            <a:r>
              <a:rPr lang="ja-JP" altLang="en-US" sz="1800" kern="0" dirty="0"/>
              <a:t>（公益財団法人　佐賀県建設技術支援機構）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786C0BF-7105-2107-A912-B32C6B20D9B4}"/>
              </a:ext>
            </a:extLst>
          </p:cNvPr>
          <p:cNvSpPr txBox="1"/>
          <p:nvPr/>
        </p:nvSpPr>
        <p:spPr>
          <a:xfrm>
            <a:off x="0" y="571603"/>
            <a:ext cx="4932041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>
            <a:defPPr>
              <a:defRPr lang="ja-JP"/>
            </a:defPPr>
            <a:lvl1pPr algn="ctr">
              <a:defRPr sz="1600" spc="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［自治体が抱える課題と群マネ導入で期待する効果］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026F0EC-6D9C-FD1F-45EE-FDA2AD69AEE3}"/>
              </a:ext>
            </a:extLst>
          </p:cNvPr>
          <p:cNvSpPr txBox="1"/>
          <p:nvPr/>
        </p:nvSpPr>
        <p:spPr>
          <a:xfrm>
            <a:off x="179992" y="1723691"/>
            <a:ext cx="4320000" cy="4945669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（１）</a:t>
            </a:r>
            <a:r>
              <a:rPr lang="ja-JP" altLang="en-US" sz="10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業務のマネジメント戦略</a:t>
            </a:r>
            <a:endParaRPr kumimoji="1" lang="ja-JP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388A761-6A97-6950-F8F8-827642829B11}"/>
              </a:ext>
            </a:extLst>
          </p:cNvPr>
          <p:cNvSpPr txBox="1"/>
          <p:nvPr/>
        </p:nvSpPr>
        <p:spPr>
          <a:xfrm>
            <a:off x="0" y="1371304"/>
            <a:ext cx="9144000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algn="just"/>
            <a:r>
              <a:rPr kumimoji="1" lang="ja-JP" altLang="en-US" sz="1600" dirty="0">
                <a:solidFill>
                  <a:sysClr val="windowText" lastClr="000000"/>
                </a:solidFill>
                <a:latin typeface="+mn-ea"/>
                <a:ea typeface="+mn-ea"/>
              </a:rPr>
              <a:t>［実施内容］</a:t>
            </a:r>
            <a:endParaRPr lang="ja-JP" altLang="en-US" sz="1600" dirty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D783F48-C34A-77E6-89A3-5DBB5A493804}"/>
              </a:ext>
            </a:extLst>
          </p:cNvPr>
          <p:cNvSpPr txBox="1"/>
          <p:nvPr/>
        </p:nvSpPr>
        <p:spPr>
          <a:xfrm>
            <a:off x="179992" y="1859853"/>
            <a:ext cx="4320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①対象範囲（インフラ分野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業務プロセス）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4D22C9A-8398-4FB2-FE28-EADE5163AFFF}"/>
              </a:ext>
            </a:extLst>
          </p:cNvPr>
          <p:cNvSpPr txBox="1"/>
          <p:nvPr/>
        </p:nvSpPr>
        <p:spPr>
          <a:xfrm>
            <a:off x="179636" y="6009043"/>
            <a:ext cx="4320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ja-JP"/>
            </a:defPPr>
            <a:lvl1pPr marL="0" marR="0" lvl="0" indent="0" algn="just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sz="1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defRPr>
            </a:lvl1pPr>
          </a:lstStyle>
          <a:p>
            <a:r>
              <a:rPr lang="ja-JP" altLang="en-US" sz="1000" dirty="0"/>
              <a:t>②発注方式等</a:t>
            </a:r>
            <a:endParaRPr lang="en-US" altLang="ja-JP" sz="1000" dirty="0"/>
          </a:p>
          <a:p>
            <a:pPr marL="171450" indent="-171450">
              <a:buFont typeface="Wingdings" panose="05000000000000000000" pitchFamily="2" charset="2"/>
              <a:buChar char="p"/>
            </a:pPr>
            <a:r>
              <a:rPr lang="ja-JP" altLang="en-US" sz="1000" dirty="0"/>
              <a:t>契約期間の複数年化 ：　有 ・ 無</a:t>
            </a:r>
            <a:endParaRPr lang="en-US" altLang="ja-JP" sz="1000" dirty="0"/>
          </a:p>
          <a:p>
            <a:pPr marL="171450" indent="-171450">
              <a:buFont typeface="Wingdings" panose="05000000000000000000" pitchFamily="2" charset="2"/>
              <a:buChar char="p"/>
            </a:pPr>
            <a:r>
              <a:rPr lang="ja-JP" altLang="en-US" sz="1000" dirty="0"/>
              <a:t>性能規定の導入　　　 ：　有 ・ 無</a:t>
            </a:r>
            <a:endParaRPr lang="en-US" altLang="ja-JP" sz="1000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D8EB0F5-BD9C-3A2A-E1B1-029F96B175FD}"/>
              </a:ext>
            </a:extLst>
          </p:cNvPr>
          <p:cNvSpPr txBox="1"/>
          <p:nvPr/>
        </p:nvSpPr>
        <p:spPr>
          <a:xfrm>
            <a:off x="4716016" y="1700808"/>
            <a:ext cx="4320000" cy="2943277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algn="just"/>
            <a:r>
              <a:rPr kumimoji="1" lang="ja-JP" altLang="en-US" sz="1600" dirty="0">
                <a:latin typeface="+mn-ea"/>
                <a:ea typeface="+mn-ea"/>
              </a:rPr>
              <a:t>（２）自治体の束</a:t>
            </a:r>
            <a:endParaRPr lang="ja-JP" altLang="en-US" sz="160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5886EFB-14AF-7F43-8B7D-13CC33DE0F9F}"/>
              </a:ext>
            </a:extLst>
          </p:cNvPr>
          <p:cNvSpPr txBox="1"/>
          <p:nvPr/>
        </p:nvSpPr>
        <p:spPr>
          <a:xfrm>
            <a:off x="4644365" y="4729597"/>
            <a:ext cx="4320000" cy="1925930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algn="just"/>
            <a:r>
              <a:rPr kumimoji="1" lang="ja-JP" altLang="en-US" sz="1600" dirty="0">
                <a:latin typeface="+mn-ea"/>
                <a:ea typeface="+mn-ea"/>
              </a:rPr>
              <a:t>（３）技術者連携、データ連携</a:t>
            </a:r>
            <a:endParaRPr lang="ja-JP" altLang="en-US" sz="1600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13CE75B-9216-3D0D-451A-55D02925A988}"/>
              </a:ext>
            </a:extLst>
          </p:cNvPr>
          <p:cNvSpPr txBox="1"/>
          <p:nvPr/>
        </p:nvSpPr>
        <p:spPr>
          <a:xfrm>
            <a:off x="4644364" y="5013176"/>
            <a:ext cx="4391651" cy="16542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①技術者連携の具体メニュー</a:t>
            </a:r>
            <a:endParaRPr kumimoji="1" lang="en-US" altLang="ja-JP" sz="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⇒　</a:t>
            </a: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佐賀</a:t>
            </a:r>
            <a:r>
              <a:rPr kumimoji="1" lang="ja-JP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県道路メンテナンス部会等の場を活用して、意見交換会や</a:t>
            </a:r>
            <a:endParaRPr kumimoji="1" lang="en-US" altLang="ja-JP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　　 </a:t>
            </a:r>
            <a:r>
              <a:rPr kumimoji="1" lang="ja-JP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現場見学会等の研修を実施。</a:t>
            </a:r>
            <a:endParaRPr kumimoji="1" lang="en-US" altLang="ja-JP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lvl="0" algn="just"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⇒　</a:t>
            </a:r>
            <a:r>
              <a:rPr lang="ja-JP" altLang="en-US" sz="1050" dirty="0">
                <a:latin typeface="ＭＳ Ｐゴシック"/>
                <a:ea typeface="ＭＳ Ｐゴシック"/>
              </a:rPr>
              <a:t>市町、支援機構、学識経験者の三者で点検結果を確認する</a:t>
            </a:r>
            <a:endParaRPr lang="en-US" altLang="ja-JP" sz="1050" dirty="0">
              <a:latin typeface="ＭＳ Ｐゴシック"/>
              <a:ea typeface="ＭＳ Ｐゴシック"/>
            </a:endParaRPr>
          </a:p>
          <a:p>
            <a:pPr lvl="0" algn="just">
              <a:defRPr/>
            </a:pPr>
            <a:r>
              <a:rPr lang="ja-JP" altLang="en-US" sz="1050" dirty="0">
                <a:latin typeface="ＭＳ Ｐゴシック"/>
                <a:ea typeface="ＭＳ Ｐゴシック"/>
              </a:rPr>
              <a:t>　　 有識者協議を開催。 健全性の診断は最終的に市町が決定。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②データ連携の具体メニュー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⇒　橋梁の点検結果、補修履歴などのデータを記録・保存する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　　　「道路橋梁維持管理システム」を県が構築し、支援機構が運営・保守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　　 を行い、市町は長寿命化策定計画・修繕計画立案等を行うことが可能。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CD3290F-72D9-F322-D59A-0FE05DDD691B}"/>
              </a:ext>
            </a:extLst>
          </p:cNvPr>
          <p:cNvSpPr txBox="1"/>
          <p:nvPr/>
        </p:nvSpPr>
        <p:spPr>
          <a:xfrm>
            <a:off x="4643064" y="4216394"/>
            <a:ext cx="432094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marR="0" lvl="0" indent="-1714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地方自治法上の共同処理制度の適用：　有　・　無</a:t>
            </a:r>
          </a:p>
          <a:p>
            <a:pPr marL="171450" marR="0" lvl="0" indent="-1714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lang="ja-JP" altLang="en-US" sz="11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連携協力道路制度の活用：　有　・　無</a:t>
            </a:r>
            <a:endParaRPr lang="en-US" altLang="ja-JP" sz="11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E0F3D630-74D4-9EAE-B339-291A6590B33F}"/>
              </a:ext>
            </a:extLst>
          </p:cNvPr>
          <p:cNvSpPr txBox="1"/>
          <p:nvPr/>
        </p:nvSpPr>
        <p:spPr>
          <a:xfrm>
            <a:off x="179992" y="910157"/>
            <a:ext cx="8784016" cy="475082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just"/>
            <a:r>
              <a:rPr kumimoji="1" lang="ja-JP" altLang="en-US" sz="1400" dirty="0">
                <a:latin typeface="+mn-ea"/>
                <a:ea typeface="+mn-ea"/>
              </a:rPr>
              <a:t>「技術職員や財源、知識・技術力の不足等の課題に対し、地域一括発注によりコスト縮減を図りつつ、技術的な知見の補完や管理業務の効率化を実施」</a:t>
            </a:r>
            <a:endParaRPr kumimoji="1" lang="en-US" altLang="ja-JP" sz="1400" dirty="0">
              <a:latin typeface="+mn-ea"/>
              <a:ea typeface="+mn-ea"/>
            </a:endParaRP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9EEAD763-E658-9D2B-458C-29097EC55FB5}"/>
              </a:ext>
            </a:extLst>
          </p:cNvPr>
          <p:cNvSpPr/>
          <p:nvPr/>
        </p:nvSpPr>
        <p:spPr>
          <a:xfrm>
            <a:off x="5698118" y="3644984"/>
            <a:ext cx="561785" cy="227504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wrap="square" lIns="36000" tIns="18000" rIns="36000" bIns="18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市町</a:t>
            </a:r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2E480CD6-FD1E-465B-AEB6-4D7C3E15263B}"/>
              </a:ext>
            </a:extLst>
          </p:cNvPr>
          <p:cNvSpPr/>
          <p:nvPr/>
        </p:nvSpPr>
        <p:spPr>
          <a:xfrm>
            <a:off x="7554436" y="2957174"/>
            <a:ext cx="617964" cy="227504"/>
          </a:xfrm>
          <a:prstGeom prst="roundRect">
            <a:avLst/>
          </a:prstGeom>
          <a:solidFill>
            <a:srgbClr val="C0504D"/>
          </a:solidFill>
          <a:ln w="25400" cap="flat" cmpd="sng" algn="ctr">
            <a:noFill/>
            <a:prstDash val="solid"/>
          </a:ln>
          <a:effectLst/>
        </p:spPr>
        <p:txBody>
          <a:bodyPr wrap="square" lIns="36000" tIns="18000" rIns="36000" bIns="18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事業者</a:t>
            </a:r>
          </a:p>
        </p:txBody>
      </p: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C5A8ED10-C3F1-848C-1BFE-EEF351EDE476}"/>
              </a:ext>
            </a:extLst>
          </p:cNvPr>
          <p:cNvCxnSpPr>
            <a:cxnSpLocks/>
            <a:stCxn id="18" idx="3"/>
          </p:cNvCxnSpPr>
          <p:nvPr/>
        </p:nvCxnSpPr>
        <p:spPr>
          <a:xfrm flipV="1">
            <a:off x="6774668" y="3060330"/>
            <a:ext cx="779768" cy="1"/>
          </a:xfrm>
          <a:prstGeom prst="straightConnector1">
            <a:avLst/>
          </a:prstGeom>
          <a:solidFill>
            <a:sysClr val="windowText" lastClr="000000">
              <a:lumMod val="75000"/>
              <a:lumOff val="25000"/>
            </a:sysClr>
          </a:solidFill>
          <a:ln w="190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tailEnd type="triangle"/>
          </a:ln>
          <a:effectLst/>
        </p:spPr>
      </p:cxn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06444D8D-58AB-C218-E02F-A5D071B94702}"/>
              </a:ext>
            </a:extLst>
          </p:cNvPr>
          <p:cNvSpPr/>
          <p:nvPr/>
        </p:nvSpPr>
        <p:spPr>
          <a:xfrm>
            <a:off x="5269639" y="2852936"/>
            <a:ext cx="1505029" cy="414789"/>
          </a:xfrm>
          <a:prstGeom prst="roundRect">
            <a:avLst/>
          </a:prstGeom>
          <a:solidFill>
            <a:srgbClr val="92D050"/>
          </a:solidFill>
          <a:ln w="25400" cap="flat" cmpd="sng" algn="ctr">
            <a:solidFill>
              <a:srgbClr val="92D050"/>
            </a:solidFill>
            <a:prstDash val="solid"/>
          </a:ln>
          <a:effectLst/>
        </p:spPr>
        <p:txBody>
          <a:bodyPr wrap="square" lIns="36000" tIns="18000" rIns="36000" bIns="18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(</a:t>
            </a: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公財</a:t>
            </a:r>
            <a:r>
              <a:rPr kumimoji="0" lang="en-US" altLang="ja-JP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)</a:t>
            </a: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佐賀県</a:t>
            </a:r>
            <a:endParaRPr kumimoji="0" lang="en-US" altLang="ja-JP" sz="11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1" kern="0" dirty="0">
                <a:solidFill>
                  <a:prstClr val="white"/>
                </a:solidFill>
                <a:latin typeface="Arial"/>
                <a:ea typeface="ＭＳ Ｐゴシック"/>
              </a:rPr>
              <a:t>建設技術支援機構</a:t>
            </a:r>
            <a:endParaRPr kumimoji="0" lang="en-US" altLang="ja-JP" sz="11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42599A21-DDE2-2491-B7B5-2D29B27CD045}"/>
              </a:ext>
            </a:extLst>
          </p:cNvPr>
          <p:cNvCxnSpPr>
            <a:cxnSpLocks/>
          </p:cNvCxnSpPr>
          <p:nvPr/>
        </p:nvCxnSpPr>
        <p:spPr>
          <a:xfrm flipV="1">
            <a:off x="5940152" y="3284984"/>
            <a:ext cx="0" cy="345721"/>
          </a:xfrm>
          <a:prstGeom prst="straightConnector1">
            <a:avLst/>
          </a:prstGeom>
          <a:solidFill>
            <a:sysClr val="windowText" lastClr="000000">
              <a:lumMod val="75000"/>
              <a:lumOff val="25000"/>
            </a:sysClr>
          </a:solidFill>
          <a:ln w="190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headEnd type="none"/>
            <a:tailEnd type="triangle"/>
          </a:ln>
          <a:effectLst/>
        </p:spPr>
      </p:cxn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63780DF8-E5A4-533B-7BE7-9C6D36ED611D}"/>
              </a:ext>
            </a:extLst>
          </p:cNvPr>
          <p:cNvSpPr txBox="1"/>
          <p:nvPr/>
        </p:nvSpPr>
        <p:spPr>
          <a:xfrm>
            <a:off x="4974682" y="2564904"/>
            <a:ext cx="233362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sz="800" b="1" dirty="0">
                <a:solidFill>
                  <a:srgbClr val="FF0000"/>
                </a:solidFill>
                <a:latin typeface="ＭＳ Ｐゴシック"/>
                <a:ea typeface="ＭＳ Ｐゴシック"/>
              </a:rPr>
              <a:t>〇市町への地域一括発注参加確認調査（県実施）</a:t>
            </a: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4A8980EE-64E8-A218-488D-51DB8A14F4F8}"/>
              </a:ext>
            </a:extLst>
          </p:cNvPr>
          <p:cNvSpPr/>
          <p:nvPr/>
        </p:nvSpPr>
        <p:spPr>
          <a:xfrm>
            <a:off x="251520" y="5175563"/>
            <a:ext cx="4176000" cy="553998"/>
          </a:xfrm>
          <a:prstGeom prst="rect">
            <a:avLst/>
          </a:prstGeom>
          <a:solidFill>
            <a:sysClr val="window" lastClr="FFFFFF"/>
          </a:solidFill>
          <a:ln w="3175" cap="flat" cmpd="sng" algn="ctr">
            <a:noFill/>
            <a:prstDash val="solid"/>
          </a:ln>
          <a:effectLst/>
        </p:spPr>
        <p:txBody>
          <a:bodyPr lIns="36000" tIns="0" rIns="36000" bIns="0" rtlCol="0" anchor="t" anchorCtr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u="sng" kern="0" dirty="0">
                <a:solidFill>
                  <a:prstClr val="black"/>
                </a:solidFill>
                <a:latin typeface="+mn-ea"/>
                <a:ea typeface="+mn-ea"/>
              </a:rPr>
              <a:t>備考（自由記述）</a:t>
            </a:r>
            <a:endParaRPr kumimoji="0" lang="en-US" altLang="ja-JP" sz="700" b="0" i="0" u="sng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今後は支援機構による発注者支援業務（設計支援・積算・現場管理支援）を実施していこうと考えている。</a:t>
            </a:r>
            <a:endParaRPr kumimoji="0" lang="en-US" altLang="ja-JP" sz="7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700" kern="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E17242CC-6174-FC44-6F7E-C5C2AA4E2AA2}"/>
              </a:ext>
            </a:extLst>
          </p:cNvPr>
          <p:cNvSpPr txBox="1"/>
          <p:nvPr/>
        </p:nvSpPr>
        <p:spPr>
          <a:xfrm>
            <a:off x="5345301" y="3312217"/>
            <a:ext cx="51302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委託費</a:t>
            </a:r>
            <a:endParaRPr lang="ja-JP" altLang="en-US" sz="4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9154711C-D910-EEC1-1AC4-477D27B425A8}"/>
              </a:ext>
            </a:extLst>
          </p:cNvPr>
          <p:cNvSpPr txBox="1"/>
          <p:nvPr/>
        </p:nvSpPr>
        <p:spPr>
          <a:xfrm>
            <a:off x="6855570" y="2871385"/>
            <a:ext cx="61796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一括発注</a:t>
            </a:r>
            <a:endParaRPr lang="ja-JP" altLang="en-US" sz="8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73469EEA-1BCB-4083-17B6-EE740BC498AB}"/>
              </a:ext>
            </a:extLst>
          </p:cNvPr>
          <p:cNvSpPr txBox="1"/>
          <p:nvPr/>
        </p:nvSpPr>
        <p:spPr>
          <a:xfrm>
            <a:off x="6804248" y="3284984"/>
            <a:ext cx="19441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dirty="0"/>
              <a:t>①支援機構と市町が委託契約。</a:t>
            </a:r>
            <a:endParaRPr lang="en-US" altLang="ja-JP" sz="700" dirty="0"/>
          </a:p>
          <a:p>
            <a:r>
              <a:rPr lang="ja-JP" altLang="en-US" sz="700" dirty="0"/>
              <a:t>②年度毎に契約。</a:t>
            </a:r>
            <a:endParaRPr lang="en-US" altLang="ja-JP" sz="700" dirty="0"/>
          </a:p>
          <a:p>
            <a:r>
              <a:rPr lang="ja-JP" altLang="en-US" sz="700" dirty="0"/>
              <a:t>③支援機構が市町の業務を代行し一括発注。</a:t>
            </a:r>
            <a:endParaRPr lang="en-US" altLang="ja-JP" sz="700" dirty="0"/>
          </a:p>
          <a:p>
            <a:r>
              <a:rPr lang="ja-JP" altLang="en-US" sz="7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④支援機構が業務管理を行う。</a:t>
            </a:r>
          </a:p>
        </p:txBody>
      </p:sp>
      <p:sp>
        <p:nvSpPr>
          <p:cNvPr id="28" name="楕円 27">
            <a:extLst>
              <a:ext uri="{FF2B5EF4-FFF2-40B4-BE49-F238E27FC236}">
                <a16:creationId xmlns:a16="http://schemas.microsoft.com/office/drawing/2014/main" id="{CF064EE0-B79B-1EAB-C992-CB6D5EBB0E18}"/>
              </a:ext>
            </a:extLst>
          </p:cNvPr>
          <p:cNvSpPr/>
          <p:nvPr/>
        </p:nvSpPr>
        <p:spPr>
          <a:xfrm>
            <a:off x="2018171" y="6211803"/>
            <a:ext cx="168611" cy="16952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楕円 28">
            <a:extLst>
              <a:ext uri="{FF2B5EF4-FFF2-40B4-BE49-F238E27FC236}">
                <a16:creationId xmlns:a16="http://schemas.microsoft.com/office/drawing/2014/main" id="{B2910777-367C-5E20-EE04-A11D6E00E4C9}"/>
              </a:ext>
            </a:extLst>
          </p:cNvPr>
          <p:cNvSpPr/>
          <p:nvPr/>
        </p:nvSpPr>
        <p:spPr>
          <a:xfrm>
            <a:off x="6933565" y="4403005"/>
            <a:ext cx="257233" cy="22507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楕円 29">
            <a:extLst>
              <a:ext uri="{FF2B5EF4-FFF2-40B4-BE49-F238E27FC236}">
                <a16:creationId xmlns:a16="http://schemas.microsoft.com/office/drawing/2014/main" id="{08F4FC63-6870-9C2D-004C-838791F843CB}"/>
              </a:ext>
            </a:extLst>
          </p:cNvPr>
          <p:cNvSpPr/>
          <p:nvPr/>
        </p:nvSpPr>
        <p:spPr>
          <a:xfrm>
            <a:off x="7628830" y="4239658"/>
            <a:ext cx="257233" cy="22507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1" name="表 18">
            <a:extLst>
              <a:ext uri="{FF2B5EF4-FFF2-40B4-BE49-F238E27FC236}">
                <a16:creationId xmlns:a16="http://schemas.microsoft.com/office/drawing/2014/main" id="{73CCC20C-DDF9-D9BF-4AF8-8E1C392CE9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478975"/>
              </p:ext>
            </p:extLst>
          </p:nvPr>
        </p:nvGraphicFramePr>
        <p:xfrm>
          <a:off x="251520" y="2072497"/>
          <a:ext cx="4176000" cy="2610192"/>
        </p:xfrm>
        <a:graphic>
          <a:graphicData uri="http://schemas.openxmlformats.org/drawingml/2006/table">
            <a:tbl>
              <a:tblPr firstRow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172406178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05565107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8848383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91151755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2321647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45888480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192198917"/>
                    </a:ext>
                  </a:extLst>
                </a:gridCol>
              </a:tblGrid>
              <a:tr h="168496">
                <a:tc row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r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業務プロセス</a:t>
                      </a:r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ja-JP" altLang="en-US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インフラ分野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日常維持管理業務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構造物の定期点検関連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3253002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窓口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維持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作業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計画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策定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点検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設計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工事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153111"/>
                  </a:ext>
                </a:extLst>
              </a:tr>
              <a:tr h="186688"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巡回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清掃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剪定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397074"/>
                  </a:ext>
                </a:extLst>
              </a:tr>
              <a:tr h="13678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9825436"/>
                  </a:ext>
                </a:extLst>
              </a:tr>
              <a:tr h="23089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7803449"/>
                  </a:ext>
                </a:extLst>
              </a:tr>
              <a:tr h="2030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9672628"/>
                  </a:ext>
                </a:extLst>
              </a:tr>
              <a:tr h="170184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河川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2042008"/>
                  </a:ext>
                </a:extLst>
              </a:tr>
              <a:tr h="188216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公園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除草・剪定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6069152"/>
                  </a:ext>
                </a:extLst>
              </a:tr>
              <a:tr h="228104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下水道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1040007"/>
                  </a:ext>
                </a:extLst>
              </a:tr>
              <a:tr h="200296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その他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1881651"/>
                  </a:ext>
                </a:extLst>
              </a:tr>
            </a:tbl>
          </a:graphicData>
        </a:graphic>
      </p:graphicFrame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27ECB13B-2A5E-4A0A-54BC-32740A0FB5E4}"/>
              </a:ext>
            </a:extLst>
          </p:cNvPr>
          <p:cNvSpPr txBox="1"/>
          <p:nvPr/>
        </p:nvSpPr>
        <p:spPr>
          <a:xfrm>
            <a:off x="282713" y="4656529"/>
            <a:ext cx="4104456" cy="503590"/>
          </a:xfrm>
          <a:prstGeom prst="rect">
            <a:avLst/>
          </a:prstGeom>
          <a:noFill/>
        </p:spPr>
        <p:txBody>
          <a:bodyPr wrap="square" lIns="36000" tIns="36000" rIns="36000" bIns="36000">
            <a:spAutoFit/>
          </a:bodyPr>
          <a:lstStyle/>
          <a:p>
            <a:pPr algn="just">
              <a:defRPr/>
            </a:pPr>
            <a:r>
              <a:rPr lang="ja-JP" altLang="en-US" sz="700" u="sng" dirty="0">
                <a:latin typeface="ＭＳ Ｐゴシック"/>
                <a:ea typeface="ＭＳ Ｐゴシック"/>
              </a:rPr>
              <a:t>凡例</a:t>
            </a:r>
            <a:endParaRPr lang="en-US" altLang="ja-JP" sz="700" u="sng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実施済みの場合：グレーで塗りつぶしてください</a:t>
            </a:r>
            <a:endParaRPr lang="en-US" altLang="ja-JP" sz="7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実施予定の場合：</a:t>
            </a:r>
            <a:r>
              <a:rPr lang="en-US" altLang="ja-JP" sz="7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R8</a:t>
            </a:r>
            <a:r>
              <a:rPr lang="ja-JP" altLang="en-US" sz="7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年度以降は緑の枠、</a:t>
            </a:r>
            <a:r>
              <a:rPr lang="en-US" altLang="ja-JP" sz="7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R9</a:t>
            </a:r>
            <a:r>
              <a:rPr lang="ja-JP" altLang="en-US" sz="7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年度以降は青の枠、</a:t>
            </a:r>
            <a:r>
              <a:rPr lang="en-US" altLang="ja-JP" sz="7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R10</a:t>
            </a:r>
            <a:r>
              <a:rPr lang="ja-JP" altLang="en-US" sz="7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年度以降は赤の枠</a:t>
            </a:r>
            <a:r>
              <a:rPr lang="ja-JP" altLang="en-US" sz="700" dirty="0">
                <a:latin typeface="ＭＳ Ｐゴシック"/>
                <a:ea typeface="ＭＳ Ｐゴシック"/>
              </a:rPr>
              <a:t>で囲ってください</a:t>
            </a:r>
            <a:endParaRPr lang="en-US" altLang="ja-JP" sz="7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検討中の場合：</a:t>
            </a:r>
            <a:r>
              <a:rPr lang="ja-JP" altLang="en-US" sz="700" dirty="0">
                <a:solidFill>
                  <a:srgbClr val="FFC000"/>
                </a:solidFill>
                <a:latin typeface="ＭＳ Ｐゴシック"/>
                <a:ea typeface="ＭＳ Ｐゴシック"/>
              </a:rPr>
              <a:t>オレンジの枠</a:t>
            </a:r>
            <a:r>
              <a:rPr lang="ja-JP" altLang="en-US" sz="700" dirty="0">
                <a:latin typeface="ＭＳ Ｐゴシック"/>
                <a:ea typeface="ＭＳ Ｐゴシック"/>
              </a:rPr>
              <a:t>で囲ってください</a:t>
            </a:r>
            <a:endParaRPr lang="en-US" altLang="ja-JP" sz="700" dirty="0">
              <a:latin typeface="ＭＳ Ｐゴシック"/>
              <a:ea typeface="ＭＳ Ｐゴシック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17B32FE9-1AB2-C5C3-52EF-C70434D334E0}"/>
              </a:ext>
            </a:extLst>
          </p:cNvPr>
          <p:cNvSpPr txBox="1"/>
          <p:nvPr/>
        </p:nvSpPr>
        <p:spPr>
          <a:xfrm>
            <a:off x="5099346" y="3928107"/>
            <a:ext cx="187204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800" dirty="0"/>
              <a:t>【</a:t>
            </a:r>
            <a:r>
              <a:rPr lang="ja-JP" altLang="en-US" sz="800" dirty="0"/>
              <a:t>参加自治体（毎年参加数の変動有）</a:t>
            </a:r>
            <a:r>
              <a:rPr lang="en-US" altLang="ja-JP" sz="800" dirty="0"/>
              <a:t>】</a:t>
            </a:r>
            <a:endParaRPr lang="ja-JP" altLang="en-US" sz="800" dirty="0">
              <a:latin typeface="ＭＳ Ｐゴシック"/>
              <a:ea typeface="ＭＳ Ｐゴシック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CBC631F9-1F5F-3631-BB78-DA583D06BA20}"/>
              </a:ext>
            </a:extLst>
          </p:cNvPr>
          <p:cNvSpPr txBox="1"/>
          <p:nvPr/>
        </p:nvSpPr>
        <p:spPr>
          <a:xfrm>
            <a:off x="4974682" y="2290606"/>
            <a:ext cx="359997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dirty="0"/>
              <a:t>・平成</a:t>
            </a:r>
            <a:r>
              <a:rPr lang="en-US" altLang="ja-JP" sz="700" dirty="0"/>
              <a:t>27</a:t>
            </a:r>
            <a:r>
              <a:rPr lang="ja-JP" altLang="en-US" sz="700" dirty="0"/>
              <a:t>年度から実施</a:t>
            </a:r>
          </a:p>
          <a:p>
            <a:r>
              <a:rPr lang="ja-JP" altLang="en-US" sz="700" dirty="0"/>
              <a:t>・対象施設：橋梁</a:t>
            </a:r>
            <a:endParaRPr lang="en-US" altLang="ja-JP" sz="700" dirty="0"/>
          </a:p>
        </p:txBody>
      </p:sp>
      <p:sp>
        <p:nvSpPr>
          <p:cNvPr id="43" name="楕円 42">
            <a:extLst>
              <a:ext uri="{FF2B5EF4-FFF2-40B4-BE49-F238E27FC236}">
                <a16:creationId xmlns:a16="http://schemas.microsoft.com/office/drawing/2014/main" id="{46DDB6AD-F26C-0926-DD38-566844C2CE82}"/>
              </a:ext>
            </a:extLst>
          </p:cNvPr>
          <p:cNvSpPr/>
          <p:nvPr/>
        </p:nvSpPr>
        <p:spPr>
          <a:xfrm>
            <a:off x="2018171" y="6381328"/>
            <a:ext cx="168611" cy="16952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3579830"/>
      </p:ext>
    </p:extLst>
  </p:cSld>
  <p:clrMapOvr>
    <a:masterClrMapping/>
  </p:clrMapOvr>
</p:sld>
</file>

<file path=ppt/theme/theme1.xml><?xml version="1.0" encoding="utf-8"?>
<a:theme xmlns:a="http://schemas.openxmlformats.org/drawingml/2006/main" name="1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ptx" id="{75BB661A-7159-40AB-A8B9-95C523401A87}" vid="{AD23DF29-DE52-45D5-B687-48F301D686A8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12885</TotalTime>
  <Words>579</Words>
  <Application>Microsoft Office PowerPoint</Application>
  <PresentationFormat>画面に合わせる (4:3)</PresentationFormat>
  <Paragraphs>122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HGP創英角ｺﾞｼｯｸUB</vt:lpstr>
      <vt:lpstr>ＭＳ Ｐゴシック</vt:lpstr>
      <vt:lpstr>Arial</vt:lpstr>
      <vt:lpstr>Calibri</vt:lpstr>
      <vt:lpstr>Times New Roman</vt:lpstr>
      <vt:lpstr>Wingdings</vt:lpstr>
      <vt:lpstr>1_標準デザイン</vt:lpstr>
      <vt:lpstr>PowerPoint プレゼンテーション</vt:lpstr>
    </vt:vector>
  </TitlesOfParts>
  <Company>国土交通省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行政情報システム室</dc:creator>
  <cp:lastModifiedBy>shien</cp:lastModifiedBy>
  <cp:revision>398</cp:revision>
  <cp:lastPrinted>2026-02-25T04:40:39Z</cp:lastPrinted>
  <dcterms:created xsi:type="dcterms:W3CDTF">2007-11-06T12:19:33Z</dcterms:created>
  <dcterms:modified xsi:type="dcterms:W3CDTF">2026-03-26T02:35:29Z</dcterms:modified>
</cp:coreProperties>
</file>