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AFD"/>
    <a:srgbClr val="FFCCFF"/>
    <a:srgbClr val="FF99FF"/>
    <a:srgbClr val="FF0000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128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651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928" tIns="34965" rIns="69928" bIns="34965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480" y="4720912"/>
            <a:ext cx="5446241" cy="4472763"/>
          </a:xfrm>
          <a:prstGeom prst="rect">
            <a:avLst/>
          </a:prstGeom>
        </p:spPr>
        <p:txBody>
          <a:bodyPr vert="horz" lIns="69928" tIns="34965" rIns="69928" bIns="34965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651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644010" y="1709859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932041" y="2063438"/>
            <a:ext cx="3898230" cy="21337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公財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長崎県建設技術研究センターによる地域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一括発注点検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5194062" y="2700688"/>
            <a:ext cx="1656184" cy="1433390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群マネの実施状況</a:t>
            </a:r>
            <a:r>
              <a:rPr lang="ja-JP" altLang="en-US" sz="1800" kern="0" dirty="0"/>
              <a:t>（公益財団法人長崎県建設技術研究センター）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992" y="6035619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729597"/>
            <a:ext cx="4320000" cy="192593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365" y="5013176"/>
            <a:ext cx="4320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400" dirty="0">
                <a:latin typeface="ＭＳ Ｐゴシック"/>
                <a:ea typeface="ＭＳ Ｐゴシック"/>
              </a:rPr>
              <a:t>　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データ連携の具体メニュー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「橋梁関連のシステム」を県内２１市町の全自治体でも利用可能として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おり、今後、さらに利用しやすいよう改修予定。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「技術職員や財源、知識・技術力の不足等の課題に対し、地域一括発注により事務作業の大幅な負担軽減、点検結果の適正化・統一化を図ることで、均一性で高い水準の成果が期待できる」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EEAD763-E658-9D2B-458C-29097EC55FB5}"/>
              </a:ext>
            </a:extLst>
          </p:cNvPr>
          <p:cNvSpPr/>
          <p:nvPr/>
        </p:nvSpPr>
        <p:spPr>
          <a:xfrm>
            <a:off x="5751458" y="3667452"/>
            <a:ext cx="561785" cy="227504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市町村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7554436" y="2944836"/>
            <a:ext cx="617964" cy="227504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事業者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5A8ED10-C3F1-848C-1BFE-EEF351EDE476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6774668" y="3046839"/>
            <a:ext cx="779768" cy="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triangle"/>
          </a:ln>
          <a:effectLst/>
        </p:spPr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269639" y="2839445"/>
            <a:ext cx="1505029" cy="414789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公財</a:t>
            </a: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長崎県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建設技術研究センター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2599A21-DDE2-2491-B7B5-2D29B27CD045}"/>
              </a:ext>
            </a:extLst>
          </p:cNvPr>
          <p:cNvCxnSpPr>
            <a:cxnSpLocks/>
          </p:cNvCxnSpPr>
          <p:nvPr/>
        </p:nvCxnSpPr>
        <p:spPr>
          <a:xfrm flipV="1">
            <a:off x="5890956" y="3307452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A8980EE-64E8-A218-488D-51DB8A14F4F8}"/>
              </a:ext>
            </a:extLst>
          </p:cNvPr>
          <p:cNvSpPr/>
          <p:nvPr/>
        </p:nvSpPr>
        <p:spPr>
          <a:xfrm>
            <a:off x="246941" y="5196198"/>
            <a:ext cx="4176000" cy="773511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備考（自由記述）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※1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技術センター直営で実施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※2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技術センターによる発注者支援業務（設計積算・品質管理業務）を実施</a:t>
            </a:r>
            <a:endParaRPr kumimoji="0" lang="en-US" altLang="ja-JP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kern="0" dirty="0">
                <a:solidFill>
                  <a:prstClr val="black"/>
                </a:solidFill>
                <a:latin typeface="+mn-ea"/>
                <a:ea typeface="+mn-ea"/>
              </a:rPr>
              <a:t>※3</a:t>
            </a:r>
            <a:r>
              <a:rPr kumimoji="0" lang="ja-JP" altLang="en-US" sz="700" kern="0" dirty="0">
                <a:solidFill>
                  <a:prstClr val="black"/>
                </a:solidFill>
                <a:latin typeface="+mn-ea"/>
                <a:ea typeface="+mn-ea"/>
              </a:rPr>
              <a:t>　道路施設であるトンネル点検を検討中</a:t>
            </a:r>
            <a:endParaRPr kumimoji="0" lang="en-US" altLang="ja-JP" sz="700" kern="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kern="0" dirty="0">
                <a:solidFill>
                  <a:prstClr val="black"/>
                </a:solidFill>
                <a:latin typeface="+mn-ea"/>
                <a:ea typeface="+mn-ea"/>
              </a:rPr>
              <a:t>※4</a:t>
            </a:r>
            <a:r>
              <a:rPr kumimoji="0" lang="ja-JP" altLang="en-US" sz="700" kern="0" dirty="0">
                <a:solidFill>
                  <a:prstClr val="black"/>
                </a:solidFill>
                <a:latin typeface="+mn-ea"/>
                <a:ea typeface="+mn-ea"/>
              </a:rPr>
              <a:t>　道路施設以外の点検を検討中</a:t>
            </a:r>
            <a:endParaRPr kumimoji="0" lang="en-US" altLang="ja-JP" sz="700" kern="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※5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補修設計・補修工事等の支援を検討中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289425" y="3306470"/>
            <a:ext cx="5962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委託費＋</a:t>
            </a:r>
          </a:p>
          <a:p>
            <a:r>
              <a:rPr lang="ja-JP" altLang="en-US" sz="800" dirty="0"/>
              <a:t>事務費</a:t>
            </a:r>
            <a:endParaRPr lang="ja-JP" altLang="en-US" sz="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7F65438-541B-530E-5746-A39C403C46EE}"/>
              </a:ext>
            </a:extLst>
          </p:cNvPr>
          <p:cNvSpPr txBox="1"/>
          <p:nvPr/>
        </p:nvSpPr>
        <p:spPr>
          <a:xfrm>
            <a:off x="6157575" y="3304416"/>
            <a:ext cx="716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基本協定＋</a:t>
            </a:r>
          </a:p>
          <a:p>
            <a:r>
              <a:rPr lang="ja-JP" altLang="en-US" sz="800" dirty="0"/>
              <a:t>委託契約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154711C-D910-EEC1-1AC4-477D27B425A8}"/>
              </a:ext>
            </a:extLst>
          </p:cNvPr>
          <p:cNvSpPr txBox="1"/>
          <p:nvPr/>
        </p:nvSpPr>
        <p:spPr>
          <a:xfrm>
            <a:off x="6855570" y="2833815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3469EEA-1BCB-4083-17B6-EE740BC498AB}"/>
              </a:ext>
            </a:extLst>
          </p:cNvPr>
          <p:cNvSpPr txBox="1"/>
          <p:nvPr/>
        </p:nvSpPr>
        <p:spPr>
          <a:xfrm>
            <a:off x="6931630" y="3539272"/>
            <a:ext cx="18720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①技術センターと市町が基本協定を締結。</a:t>
            </a:r>
            <a:endParaRPr lang="en-US" altLang="ja-JP" sz="700" dirty="0"/>
          </a:p>
          <a:p>
            <a:r>
              <a:rPr lang="ja-JP" altLang="en-US" sz="700" dirty="0"/>
              <a:t>②年度毎に委託契約を締結。</a:t>
            </a:r>
            <a:endParaRPr lang="en-US" altLang="ja-JP" sz="700" dirty="0"/>
          </a:p>
          <a:p>
            <a:r>
              <a:rPr lang="ja-JP" altLang="en-US" sz="700" dirty="0"/>
              <a:t>③市町は技術センターへ事務費を負担。</a:t>
            </a:r>
          </a:p>
          <a:p>
            <a:r>
              <a:rPr lang="ja-JP" altLang="en-US" sz="700" dirty="0"/>
              <a:t>④技術センターが市町の業務を一括発注。</a:t>
            </a:r>
            <a:endParaRPr lang="ja-JP" altLang="en-US" sz="7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217558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933565" y="4403005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08F4FC63-6870-9C2D-004C-838791F843CB}"/>
              </a:ext>
            </a:extLst>
          </p:cNvPr>
          <p:cNvSpPr/>
          <p:nvPr/>
        </p:nvSpPr>
        <p:spPr>
          <a:xfrm>
            <a:off x="7628830" y="4239658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555872"/>
              </p:ext>
            </p:extLst>
          </p:nvPr>
        </p:nvGraphicFramePr>
        <p:xfrm>
          <a:off x="251520" y="2072497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※2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※2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※2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82713" y="4656529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実施済み：塗潰し（グレー）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　 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F2D0D628-5EB9-B975-5076-DF251F322183}"/>
              </a:ext>
            </a:extLst>
          </p:cNvPr>
          <p:cNvSpPr/>
          <p:nvPr/>
        </p:nvSpPr>
        <p:spPr>
          <a:xfrm>
            <a:off x="3275856" y="2685832"/>
            <a:ext cx="1152128" cy="167104"/>
          </a:xfrm>
          <a:prstGeom prst="rect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D4BDCEF9-1B82-E6E3-B1DF-23C06EA34279}"/>
              </a:ext>
            </a:extLst>
          </p:cNvPr>
          <p:cNvSpPr/>
          <p:nvPr/>
        </p:nvSpPr>
        <p:spPr>
          <a:xfrm>
            <a:off x="2700442" y="4000281"/>
            <a:ext cx="575414" cy="68240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7B32FE9-1AB2-C5C3-52EF-C70434D334E0}"/>
              </a:ext>
            </a:extLst>
          </p:cNvPr>
          <p:cNvSpPr txBox="1"/>
          <p:nvPr/>
        </p:nvSpPr>
        <p:spPr>
          <a:xfrm>
            <a:off x="5577987" y="3910445"/>
            <a:ext cx="93822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（</a:t>
            </a:r>
            <a:r>
              <a:rPr lang="en-US" altLang="ja-JP" sz="800" dirty="0"/>
              <a:t>13</a:t>
            </a:r>
            <a:r>
              <a:rPr lang="ja-JP" altLang="en-US" sz="800" dirty="0"/>
              <a:t>市町が参画）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4974682" y="2329135"/>
            <a:ext cx="3599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・平成</a:t>
            </a:r>
            <a:r>
              <a:rPr lang="en-US" altLang="ja-JP" sz="700" dirty="0"/>
              <a:t>26</a:t>
            </a:r>
            <a:r>
              <a:rPr lang="ja-JP" altLang="en-US" sz="700" dirty="0"/>
              <a:t>年度から実施</a:t>
            </a:r>
          </a:p>
          <a:p>
            <a:r>
              <a:rPr lang="ja-JP" altLang="en-US" sz="700" dirty="0"/>
              <a:t>・対象施設：橋梁</a:t>
            </a:r>
            <a:endParaRPr lang="en-US" altLang="ja-JP" sz="700" dirty="0"/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384184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E7A2A4C6-60B1-ECD3-7B8C-9B546DAB98FA}"/>
              </a:ext>
            </a:extLst>
          </p:cNvPr>
          <p:cNvCxnSpPr>
            <a:cxnSpLocks/>
          </p:cNvCxnSpPr>
          <p:nvPr/>
        </p:nvCxnSpPr>
        <p:spPr>
          <a:xfrm flipV="1">
            <a:off x="6137508" y="3307452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F403389-06AB-8E4C-7810-8C902C28E393}"/>
              </a:ext>
            </a:extLst>
          </p:cNvPr>
          <p:cNvSpPr txBox="1"/>
          <p:nvPr/>
        </p:nvSpPr>
        <p:spPr>
          <a:xfrm>
            <a:off x="2643018" y="4645397"/>
            <a:ext cx="3600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solidFill>
                  <a:srgbClr val="FFC000"/>
                </a:solidFill>
                <a:latin typeface="+mn-ea"/>
                <a:ea typeface="+mn-ea"/>
              </a:rPr>
              <a:t>※4</a:t>
            </a:r>
            <a:endParaRPr kumimoji="1" lang="ja-JP" altLang="en-US" sz="700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FA35737-1C88-E773-E554-E41B893C4E23}"/>
              </a:ext>
            </a:extLst>
          </p:cNvPr>
          <p:cNvSpPr txBox="1"/>
          <p:nvPr/>
        </p:nvSpPr>
        <p:spPr>
          <a:xfrm>
            <a:off x="3226379" y="2485777"/>
            <a:ext cx="3600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solidFill>
                  <a:srgbClr val="FFC000"/>
                </a:solidFill>
                <a:latin typeface="+mn-ea"/>
                <a:ea typeface="+mn-ea"/>
              </a:rPr>
              <a:t>※5</a:t>
            </a:r>
            <a:endParaRPr kumimoji="1" lang="ja-JP" altLang="en-US" sz="700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300D35FE-83C5-7D21-C107-F9FD86EAEF82}"/>
              </a:ext>
            </a:extLst>
          </p:cNvPr>
          <p:cNvSpPr/>
          <p:nvPr/>
        </p:nvSpPr>
        <p:spPr>
          <a:xfrm>
            <a:off x="2693044" y="2852936"/>
            <a:ext cx="575414" cy="19303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9CA339E8-1660-9DC0-4A5D-ADFEF7151476}"/>
              </a:ext>
            </a:extLst>
          </p:cNvPr>
          <p:cNvSpPr txBox="1"/>
          <p:nvPr/>
        </p:nvSpPr>
        <p:spPr>
          <a:xfrm>
            <a:off x="2645202" y="3012921"/>
            <a:ext cx="3600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solidFill>
                  <a:srgbClr val="FFC000"/>
                </a:solidFill>
                <a:latin typeface="+mn-ea"/>
                <a:ea typeface="+mn-ea"/>
              </a:rPr>
              <a:t>※3</a:t>
            </a:r>
            <a:endParaRPr kumimoji="1" lang="ja-JP" altLang="en-US" sz="700" dirty="0">
              <a:solidFill>
                <a:srgbClr val="FFC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12822</TotalTime>
  <Words>513</Words>
  <Application>Microsoft Office PowerPoint</Application>
  <PresentationFormat>画面に合わせる (4:3)</PresentationFormat>
  <Paragraphs>126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398</cp:revision>
  <cp:lastPrinted>2026-02-26T03:55:44Z</cp:lastPrinted>
  <dcterms:created xsi:type="dcterms:W3CDTF">2007-11-06T12:19:33Z</dcterms:created>
  <dcterms:modified xsi:type="dcterms:W3CDTF">2026-03-26T02:36:13Z</dcterms:modified>
</cp:coreProperties>
</file>