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17" r:id="rId1"/>
    <p:sldMasterId id="2147483730" r:id="rId2"/>
  </p:sldMasterIdLst>
  <p:notesMasterIdLst>
    <p:notesMasterId r:id="rId4"/>
  </p:notesMasterIdLst>
  <p:sldIdLst>
    <p:sldId id="3166" r:id="rId3"/>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8000"/>
    <a:srgbClr val="00FF00"/>
    <a:srgbClr val="FFCCFF"/>
    <a:srgbClr val="FF99FF"/>
    <a:srgbClr val="CCFFFF"/>
    <a:srgbClr val="CCFFCC"/>
    <a:srgbClr val="0000FF"/>
    <a:srgbClr val="FFFFFF"/>
    <a:srgbClr val="F3FA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38" autoAdjust="0"/>
    <p:restoredTop sz="96159" autoAdjust="0"/>
  </p:normalViewPr>
  <p:slideViewPr>
    <p:cSldViewPr>
      <p:cViewPr varScale="1">
        <p:scale>
          <a:sx n="119" d="100"/>
          <a:sy n="119" d="100"/>
        </p:scale>
        <p:origin x="162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1"/>
            <a:ext cx="2919386" cy="493862"/>
          </a:xfrm>
          <a:prstGeom prst="rect">
            <a:avLst/>
          </a:prstGeom>
        </p:spPr>
        <p:txBody>
          <a:bodyPr vert="horz" lIns="69325" tIns="34663" rIns="69325" bIns="34663" rtlCol="0"/>
          <a:lstStyle>
            <a:lvl1pPr algn="l">
              <a:defRPr sz="900"/>
            </a:lvl1pPr>
          </a:lstStyle>
          <a:p>
            <a:endParaRPr kumimoji="1" lang="ja-JP" altLang="en-US"/>
          </a:p>
        </p:txBody>
      </p:sp>
      <p:sp>
        <p:nvSpPr>
          <p:cNvPr id="3" name="日付プレースホルダ 2"/>
          <p:cNvSpPr>
            <a:spLocks noGrp="1"/>
          </p:cNvSpPr>
          <p:nvPr>
            <p:ph type="dt" idx="1"/>
          </p:nvPr>
        </p:nvSpPr>
        <p:spPr>
          <a:xfrm>
            <a:off x="3815189" y="1"/>
            <a:ext cx="2919386" cy="493862"/>
          </a:xfrm>
          <a:prstGeom prst="rect">
            <a:avLst/>
          </a:prstGeom>
        </p:spPr>
        <p:txBody>
          <a:bodyPr vert="horz" lIns="69325" tIns="34663" rIns="69325" bIns="34663" rtlCol="0"/>
          <a:lstStyle>
            <a:lvl1pPr algn="r">
              <a:defRPr sz="900"/>
            </a:lvl1pPr>
          </a:lstStyle>
          <a:p>
            <a:fld id="{345E4279-E8E1-42AB-A518-AC3621A1DE36}" type="datetimeFigureOut">
              <a:rPr kumimoji="1" lang="ja-JP" altLang="en-US" smtClean="0"/>
              <a:pPr/>
              <a:t>2026/3/26</a:t>
            </a:fld>
            <a:endParaRPr kumimoji="1" lang="ja-JP" altLang="en-US"/>
          </a:p>
        </p:txBody>
      </p:sp>
      <p:sp>
        <p:nvSpPr>
          <p:cNvPr id="4" name="スライド イメージ プレースホルダ 3"/>
          <p:cNvSpPr>
            <a:spLocks noGrp="1" noRot="1" noChangeAspect="1"/>
          </p:cNvSpPr>
          <p:nvPr>
            <p:ph type="sldImg" idx="2"/>
          </p:nvPr>
        </p:nvSpPr>
        <p:spPr>
          <a:xfrm>
            <a:off x="903288" y="741363"/>
            <a:ext cx="4929187" cy="3697287"/>
          </a:xfrm>
          <a:prstGeom prst="rect">
            <a:avLst/>
          </a:prstGeom>
          <a:noFill/>
          <a:ln w="12700">
            <a:solidFill>
              <a:prstClr val="black"/>
            </a:solidFill>
          </a:ln>
        </p:spPr>
        <p:txBody>
          <a:bodyPr vert="horz" lIns="69325" tIns="34663" rIns="69325" bIns="34663" rtlCol="0" anchor="ctr"/>
          <a:lstStyle/>
          <a:p>
            <a:endParaRPr lang="ja-JP" altLang="en-US"/>
          </a:p>
        </p:txBody>
      </p:sp>
      <p:sp>
        <p:nvSpPr>
          <p:cNvPr id="5" name="ノート プレースホルダ 4"/>
          <p:cNvSpPr>
            <a:spLocks noGrp="1"/>
          </p:cNvSpPr>
          <p:nvPr>
            <p:ph type="body" sz="quarter" idx="3"/>
          </p:nvPr>
        </p:nvSpPr>
        <p:spPr>
          <a:xfrm>
            <a:off x="673339" y="4686227"/>
            <a:ext cx="5389086" cy="4439901"/>
          </a:xfrm>
          <a:prstGeom prst="rect">
            <a:avLst/>
          </a:prstGeom>
        </p:spPr>
        <p:txBody>
          <a:bodyPr vert="horz" lIns="69325" tIns="34663" rIns="69325" bIns="34663"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371238"/>
            <a:ext cx="2919386" cy="493862"/>
          </a:xfrm>
          <a:prstGeom prst="rect">
            <a:avLst/>
          </a:prstGeom>
        </p:spPr>
        <p:txBody>
          <a:bodyPr vert="horz" lIns="69325" tIns="34663" rIns="69325" bIns="34663" rtlCol="0" anchor="b"/>
          <a:lstStyle>
            <a:lvl1pPr algn="l">
              <a:defRPr sz="900"/>
            </a:lvl1pPr>
          </a:lstStyle>
          <a:p>
            <a:endParaRPr kumimoji="1" lang="ja-JP" altLang="en-US"/>
          </a:p>
        </p:txBody>
      </p:sp>
      <p:sp>
        <p:nvSpPr>
          <p:cNvPr id="7" name="スライド番号プレースホルダ 6"/>
          <p:cNvSpPr>
            <a:spLocks noGrp="1"/>
          </p:cNvSpPr>
          <p:nvPr>
            <p:ph type="sldNum" sz="quarter" idx="5"/>
          </p:nvPr>
        </p:nvSpPr>
        <p:spPr>
          <a:xfrm>
            <a:off x="3815189" y="9371238"/>
            <a:ext cx="2919386" cy="493862"/>
          </a:xfrm>
          <a:prstGeom prst="rect">
            <a:avLst/>
          </a:prstGeom>
        </p:spPr>
        <p:txBody>
          <a:bodyPr vert="horz" lIns="69325" tIns="34663" rIns="69325" bIns="34663" rtlCol="0" anchor="b"/>
          <a:lstStyle>
            <a:lvl1pPr algn="r">
              <a:defRPr sz="900"/>
            </a:lvl1pPr>
          </a:lstStyle>
          <a:p>
            <a:fld id="{973C9013-F0BD-44EE-96AF-C387C2CE37E5}" type="slidenum">
              <a:rPr kumimoji="1" lang="ja-JP" altLang="en-US" smtClean="0"/>
              <a:pPr/>
              <a:t>‹#›</a:t>
            </a:fld>
            <a:endParaRPr kumimoji="1" lang="ja-JP" altLang="en-US"/>
          </a:p>
        </p:txBody>
      </p:sp>
    </p:spTree>
    <p:extLst>
      <p:ext uri="{BB962C8B-B14F-4D97-AF65-F5344CB8AC3E}">
        <p14:creationId xmlns:p14="http://schemas.microsoft.com/office/powerpoint/2010/main" val="79469077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54725" rtl="0" eaLnBrk="1" fontAlgn="base" latinLnBrk="0" hangingPunct="1">
              <a:lnSpc>
                <a:spcPct val="100000"/>
              </a:lnSpc>
              <a:spcBef>
                <a:spcPct val="0"/>
              </a:spcBef>
              <a:spcAft>
                <a:spcPct val="0"/>
              </a:spcAft>
              <a:buClrTx/>
              <a:buSzTx/>
              <a:buFontTx/>
              <a:buNone/>
              <a:tabLst/>
              <a:defRPr/>
            </a:pPr>
            <a:fld id="{973C9013-F0BD-44EE-96AF-C387C2CE37E5}" type="slidenum">
              <a:rPr kumimoji="1" lang="ja-JP" altLang="en-US" sz="9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54725" rtl="0" eaLnBrk="1" fontAlgn="base" latinLnBrk="0" hangingPunct="1">
                <a:lnSpc>
                  <a:spcPct val="100000"/>
                </a:lnSpc>
                <a:spcBef>
                  <a:spcPct val="0"/>
                </a:spcBef>
                <a:spcAft>
                  <a:spcPct val="0"/>
                </a:spcAft>
                <a:buClrTx/>
                <a:buSzTx/>
                <a:buFontTx/>
                <a:buNone/>
                <a:tabLst/>
                <a:defRPr/>
              </a:pPr>
              <a:t>0</a:t>
            </a:fld>
            <a:endParaRPr kumimoji="1" lang="ja-JP" altLang="en-US" sz="9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6797070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a:extLst>
              <a:ext uri="{28A0092B-C50C-407E-A947-70E740481C1C}">
                <a14:useLocalDpi xmlns:a14="http://schemas.microsoft.com/office/drawing/2010/main" val="0"/>
              </a:ext>
            </a:extLst>
          </a:blip>
          <a:srcRect t="62230"/>
          <a:stretch>
            <a:fillRect/>
          </a:stretch>
        </p:blipFill>
        <p:spPr bwMode="auto">
          <a:xfrm>
            <a:off x="0" y="6524625"/>
            <a:ext cx="9144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692275" y="3284538"/>
            <a:ext cx="7451725" cy="73025"/>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solidFill>
                <a:prstClr val="black"/>
              </a:solidFill>
            </a:endParaRPr>
          </a:p>
        </p:txBody>
      </p:sp>
      <p:pic>
        <p:nvPicPr>
          <p:cNvPr id="6"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051550"/>
            <a:ext cx="212407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userDrawn="1"/>
        </p:nvSpPr>
        <p:spPr bwMode="auto">
          <a:xfrm>
            <a:off x="0" y="6524625"/>
            <a:ext cx="3636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1200" i="1" dirty="0">
                <a:solidFill>
                  <a:prstClr val="white"/>
                </a:solidFill>
                <a:latin typeface="Times New Roman" pitchFamily="18" charset="0"/>
              </a:rPr>
              <a:t>Ministry of Land, Infrastructure, Transport and Tourism</a:t>
            </a:r>
          </a:p>
        </p:txBody>
      </p:sp>
      <p:sp>
        <p:nvSpPr>
          <p:cNvPr id="3074" name="Rectangle 2"/>
          <p:cNvSpPr>
            <a:spLocks noGrp="1" noChangeArrowheads="1"/>
          </p:cNvSpPr>
          <p:nvPr>
            <p:ph type="ctrTitle"/>
          </p:nvPr>
        </p:nvSpPr>
        <p:spPr>
          <a:xfrm>
            <a:off x="1619250" y="2133600"/>
            <a:ext cx="7524750" cy="1470025"/>
          </a:xfrm>
          <a:prstGeom prst="rect">
            <a:avLst/>
          </a:prstGeom>
        </p:spPr>
        <p:txBody>
          <a:bodyPr/>
          <a:lstStyle>
            <a:lvl1pPr>
              <a:defRPr sz="4000"/>
            </a:lvl1pPr>
          </a:lstStyle>
          <a:p>
            <a:r>
              <a:rPr lang="ja-JP" altLang="en-US"/>
              <a:t>マスター タイトルの書式設定</a:t>
            </a:r>
            <a:endParaRPr lang="ja-JP" altLang="en-US" dirty="0"/>
          </a:p>
        </p:txBody>
      </p:sp>
      <p:sp>
        <p:nvSpPr>
          <p:cNvPr id="3075" name="Rectangle 3"/>
          <p:cNvSpPr>
            <a:spLocks noGrp="1" noChangeArrowheads="1"/>
          </p:cNvSpPr>
          <p:nvPr>
            <p:ph type="subTitle" idx="1"/>
          </p:nvPr>
        </p:nvSpPr>
        <p:spPr>
          <a:xfrm>
            <a:off x="1371600" y="3886200"/>
            <a:ext cx="6400800" cy="1752600"/>
          </a:xfrm>
          <a:prstGeom prst="rect">
            <a:avLst/>
          </a:prstGeom>
        </p:spPr>
        <p:txBody>
          <a:bodyPr/>
          <a:lstStyle>
            <a:lvl1pPr marL="0" indent="0" algn="ctr">
              <a:buFontTx/>
              <a:buNone/>
              <a:defRPr/>
            </a:lvl1pPr>
          </a:lstStyle>
          <a:p>
            <a:r>
              <a:rPr lang="ja-JP" altLang="en-US"/>
              <a:t>マスター サブタイトルの書式設定</a:t>
            </a:r>
          </a:p>
        </p:txBody>
      </p:sp>
      <p:sp>
        <p:nvSpPr>
          <p:cNvPr id="10"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ja-JP" dirty="0">
              <a:solidFill>
                <a:prstClr val="black"/>
              </a:solidFill>
            </a:endParaRPr>
          </a:p>
        </p:txBody>
      </p:sp>
      <p:sp>
        <p:nvSpPr>
          <p:cNvPr id="11"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5C1E978-A3B9-4673-8199-37972939230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007184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CDB20612-914C-4BDE-8D4C-FEA4392E99F4}"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626161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0"/>
            <a:ext cx="2171700" cy="6126163"/>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0" y="0"/>
            <a:ext cx="6362700" cy="61261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86FB01F7-FA20-4B15-9970-D297285851AC}"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272449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rectangle" preserve="1">
  <p:cSld name="Blank rectangl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1" descr="paint_transparent3.png"/>
          <p:cNvPicPr preferRelativeResize="0"/>
          <p:nvPr userDrawn="1"/>
        </p:nvPicPr>
        <p:blipFill>
          <a:blip r:embed="rId3">
            <a:alphaModFix/>
          </a:blip>
          <a:stretch>
            <a:fillRect/>
          </a:stretch>
        </p:blipFill>
        <p:spPr>
          <a:xfrm>
            <a:off x="0" y="2"/>
            <a:ext cx="9144000" cy="6858004"/>
          </a:xfrm>
          <a:prstGeom prst="rect">
            <a:avLst/>
          </a:prstGeom>
          <a:noFill/>
          <a:ln>
            <a:noFill/>
          </a:ln>
        </p:spPr>
      </p:pic>
      <p:sp>
        <p:nvSpPr>
          <p:cNvPr id="52" name="Google Shape;52;p11"/>
          <p:cNvSpPr txBox="1">
            <a:spLocks noGrp="1"/>
          </p:cNvSpPr>
          <p:nvPr>
            <p:ph type="sldNum" idx="12"/>
          </p:nvPr>
        </p:nvSpPr>
        <p:spPr>
          <a:xfrm>
            <a:off x="4297652" y="5930631"/>
            <a:ext cx="548700" cy="524800"/>
          </a:xfrm>
          <a:prstGeom prst="rect">
            <a:avLst/>
          </a:prstGeom>
        </p:spPr>
        <p:txBody>
          <a:bodyPr spcFirstLastPara="1" wrap="square" lIns="91425" tIns="91425" rIns="91425" bIns="91425" anchor="ctr" anchorCtr="0">
            <a:noAutofit/>
          </a:bodyPr>
          <a:lstStyle>
            <a:lvl1pPr lvl="0" algn="ctr" rtl="0">
              <a:buNone/>
              <a:defRPr>
                <a:solidFill>
                  <a:srgbClr val="999999"/>
                </a:solidFill>
              </a:defRPr>
            </a:lvl1pPr>
            <a:lvl2pPr lvl="1" algn="ctr" rtl="0">
              <a:buNone/>
              <a:defRPr>
                <a:solidFill>
                  <a:srgbClr val="999999"/>
                </a:solidFill>
              </a:defRPr>
            </a:lvl2pPr>
            <a:lvl3pPr lvl="2" algn="ctr" rtl="0">
              <a:buNone/>
              <a:defRPr>
                <a:solidFill>
                  <a:srgbClr val="999999"/>
                </a:solidFill>
              </a:defRPr>
            </a:lvl3pPr>
            <a:lvl4pPr lvl="3" algn="ctr" rtl="0">
              <a:buNone/>
              <a:defRPr>
                <a:solidFill>
                  <a:srgbClr val="999999"/>
                </a:solidFill>
              </a:defRPr>
            </a:lvl4pPr>
            <a:lvl5pPr lvl="4" algn="ctr" rtl="0">
              <a:buNone/>
              <a:defRPr>
                <a:solidFill>
                  <a:srgbClr val="999999"/>
                </a:solidFill>
              </a:defRPr>
            </a:lvl5pPr>
            <a:lvl6pPr lvl="5" algn="ctr" rtl="0">
              <a:buNone/>
              <a:defRPr>
                <a:solidFill>
                  <a:srgbClr val="999999"/>
                </a:solidFill>
              </a:defRPr>
            </a:lvl6pPr>
            <a:lvl7pPr lvl="6" algn="ctr" rtl="0">
              <a:buNone/>
              <a:defRPr>
                <a:solidFill>
                  <a:srgbClr val="999999"/>
                </a:solidFill>
              </a:defRPr>
            </a:lvl7pPr>
            <a:lvl8pPr lvl="7" algn="ctr" rtl="0">
              <a:buNone/>
              <a:defRPr>
                <a:solidFill>
                  <a:srgbClr val="999999"/>
                </a:solidFill>
              </a:defRPr>
            </a:lvl8pPr>
            <a:lvl9pPr lvl="8" algn="ctr" rtl="0">
              <a:buNone/>
              <a:defRPr>
                <a:solidFill>
                  <a:srgbClr val="999999"/>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147701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cstate="print"/>
          <a:srcRect t="62230"/>
          <a:stretch>
            <a:fillRect/>
          </a:stretch>
        </p:blipFill>
        <p:spPr bwMode="auto">
          <a:xfrm>
            <a:off x="0" y="6524625"/>
            <a:ext cx="9144000" cy="333375"/>
          </a:xfrm>
          <a:prstGeom prst="rect">
            <a:avLst/>
          </a:prstGeom>
          <a:noFill/>
          <a:ln w="9525">
            <a:noFill/>
            <a:miter lim="800000"/>
            <a:headEnd/>
            <a:tailEnd/>
          </a:ln>
        </p:spPr>
      </p:pic>
      <p:sp>
        <p:nvSpPr>
          <p:cNvPr id="5" name="Rectangle 9"/>
          <p:cNvSpPr>
            <a:spLocks noChangeArrowheads="1"/>
          </p:cNvSpPr>
          <p:nvPr userDrawn="1"/>
        </p:nvSpPr>
        <p:spPr bwMode="auto">
          <a:xfrm>
            <a:off x="1692275" y="3284538"/>
            <a:ext cx="7451725" cy="73025"/>
          </a:xfrm>
          <a:prstGeom prst="rect">
            <a:avLst/>
          </a:prstGeom>
          <a:solidFill>
            <a:srgbClr val="0066CC"/>
          </a:solidFill>
          <a:ln w="9525">
            <a:noFill/>
            <a:miter lim="800000"/>
            <a:headEnd/>
            <a:tailEnd/>
          </a:ln>
          <a:effectLst/>
        </p:spPr>
        <p:txBody>
          <a:bodyPr wrap="none" anchor="ctr"/>
          <a:lstStyle/>
          <a:p>
            <a:pPr>
              <a:defRPr/>
            </a:pPr>
            <a:endParaRPr lang="ja-JP" altLang="en-US"/>
          </a:p>
        </p:txBody>
      </p:sp>
      <p:pic>
        <p:nvPicPr>
          <p:cNvPr id="6" name="Picture 11"/>
          <p:cNvPicPr>
            <a:picLocks noChangeAspect="1" noChangeArrowheads="1"/>
          </p:cNvPicPr>
          <p:nvPr userDrawn="1"/>
        </p:nvPicPr>
        <p:blipFill>
          <a:blip r:embed="rId3" cstate="print"/>
          <a:srcRect/>
          <a:stretch>
            <a:fillRect/>
          </a:stretch>
        </p:blipFill>
        <p:spPr bwMode="auto">
          <a:xfrm>
            <a:off x="0" y="6051550"/>
            <a:ext cx="2124075" cy="473075"/>
          </a:xfrm>
          <a:prstGeom prst="rect">
            <a:avLst/>
          </a:prstGeom>
          <a:noFill/>
          <a:ln w="9525">
            <a:noFill/>
            <a:miter lim="800000"/>
            <a:headEnd/>
            <a:tailEnd/>
          </a:ln>
        </p:spPr>
      </p:pic>
      <p:sp>
        <p:nvSpPr>
          <p:cNvPr id="7" name="Text Box 12"/>
          <p:cNvSpPr txBox="1">
            <a:spLocks noChangeArrowheads="1"/>
          </p:cNvSpPr>
          <p:nvPr userDrawn="1"/>
        </p:nvSpPr>
        <p:spPr bwMode="auto">
          <a:xfrm>
            <a:off x="0" y="6524625"/>
            <a:ext cx="184731" cy="276999"/>
          </a:xfrm>
          <a:prstGeom prst="rect">
            <a:avLst/>
          </a:prstGeom>
          <a:noFill/>
          <a:ln w="9525">
            <a:noFill/>
            <a:miter lim="800000"/>
            <a:headEnd/>
            <a:tailEnd/>
          </a:ln>
          <a:effectLst/>
        </p:spPr>
        <p:txBody>
          <a:bodyPr wrap="none">
            <a:spAutoFit/>
          </a:bodyPr>
          <a:lstStyle/>
          <a:p>
            <a:pPr>
              <a:defRPr/>
            </a:pPr>
            <a:endParaRPr lang="en-US" altLang="ja-JP" sz="1200" i="1" dirty="0">
              <a:solidFill>
                <a:schemeClr val="bg1"/>
              </a:solidFill>
              <a:latin typeface="Times New Roman" pitchFamily="18" charset="0"/>
            </a:endParaRPr>
          </a:p>
        </p:txBody>
      </p:sp>
      <p:sp>
        <p:nvSpPr>
          <p:cNvPr id="3074" name="Rectangle 2"/>
          <p:cNvSpPr>
            <a:spLocks noGrp="1" noChangeArrowheads="1"/>
          </p:cNvSpPr>
          <p:nvPr>
            <p:ph type="ctrTitle"/>
          </p:nvPr>
        </p:nvSpPr>
        <p:spPr>
          <a:xfrm>
            <a:off x="1619250" y="2133600"/>
            <a:ext cx="7524750" cy="1470025"/>
          </a:xfrm>
        </p:spPr>
        <p:txBody>
          <a:bodyPr/>
          <a:lstStyle>
            <a:lvl1pPr>
              <a:defRPr sz="4000"/>
            </a:lvl1pPr>
          </a:lstStyle>
          <a:p>
            <a:r>
              <a:rPr lang="ja-JP" altLang="en-US"/>
              <a:t>マスタ タイトルの書式設定</a:t>
            </a:r>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ja-JP" altLang="en-US"/>
              <a:t>マスタ サブタイトルの書式設定</a:t>
            </a:r>
          </a:p>
        </p:txBody>
      </p:sp>
      <p:sp>
        <p:nvSpPr>
          <p:cNvPr id="8" name="Rectangle 4"/>
          <p:cNvSpPr>
            <a:spLocks noGrp="1" noChangeArrowheads="1"/>
          </p:cNvSpPr>
          <p:nvPr>
            <p:ph type="dt" sz="half" idx="10"/>
          </p:nvPr>
        </p:nvSpPr>
        <p:spPr/>
        <p:txBody>
          <a:bodyPr/>
          <a:lstStyle>
            <a:lvl1pPr>
              <a:defRPr smtClean="0"/>
            </a:lvl1pPr>
          </a:lstStyle>
          <a:p>
            <a:pPr>
              <a:defRPr/>
            </a:pPr>
            <a:fld id="{60E51D57-8102-4A45-A7E5-6225D3996073}" type="datetime1">
              <a:rPr lang="ja-JP" altLang="en-US" smtClean="0"/>
              <a:t>2026/3/26</a:t>
            </a:fld>
            <a:endParaRPr lang="en-US" altLang="ja-JP" dirty="0"/>
          </a:p>
        </p:txBody>
      </p:sp>
      <p:sp>
        <p:nvSpPr>
          <p:cNvPr id="9" name="Rectangle 5"/>
          <p:cNvSpPr>
            <a:spLocks noGrp="1" noChangeArrowheads="1"/>
          </p:cNvSpPr>
          <p:nvPr>
            <p:ph type="ftr" sz="quarter" idx="11"/>
          </p:nvPr>
        </p:nvSpPr>
        <p:spPr/>
        <p:txBody>
          <a:bodyPr/>
          <a:lstStyle>
            <a:lvl1pPr>
              <a:defRPr smtClean="0"/>
            </a:lvl1pPr>
          </a:lstStyle>
          <a:p>
            <a:pPr>
              <a:defRPr/>
            </a:pPr>
            <a:endParaRPr lang="en-US" altLang="ja-JP" dirty="0"/>
          </a:p>
        </p:txBody>
      </p:sp>
      <p:sp>
        <p:nvSpPr>
          <p:cNvPr id="10" name="Rectangle 6"/>
          <p:cNvSpPr>
            <a:spLocks noGrp="1" noChangeArrowheads="1"/>
          </p:cNvSpPr>
          <p:nvPr>
            <p:ph type="sldNum" sz="quarter" idx="12"/>
          </p:nvPr>
        </p:nvSpPr>
        <p:spPr>
          <a:xfrm>
            <a:off x="6553200" y="6245225"/>
            <a:ext cx="2133600" cy="476250"/>
          </a:xfrm>
        </p:spPr>
        <p:txBody>
          <a:bodyPr/>
          <a:lstStyle>
            <a:lvl1pPr>
              <a:defRPr smtClean="0"/>
            </a:lvl1pPr>
          </a:lstStyle>
          <a:p>
            <a:pPr>
              <a:defRPr/>
            </a:pPr>
            <a:fld id="{E51A5F0B-07DA-42C7-81E6-CF2AF6DFA35F}" type="slidenum">
              <a:rPr lang="en-US" altLang="ja-JP"/>
              <a:pPr>
                <a:defRPr/>
              </a:pPr>
              <a:t>‹#›</a:t>
            </a:fld>
            <a:endParaRPr lang="en-US" altLang="ja-JP" dirty="0"/>
          </a:p>
        </p:txBody>
      </p:sp>
    </p:spTree>
    <p:extLst>
      <p:ext uri="{BB962C8B-B14F-4D97-AF65-F5344CB8AC3E}">
        <p14:creationId xmlns:p14="http://schemas.microsoft.com/office/powerpoint/2010/main" val="1674887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87DE270-D49E-4635-874A-6C411FD23691}" type="datetime1">
              <a:rPr lang="ja-JP" altLang="en-US" smtClean="0"/>
              <a:t>2026/3/26</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6EF14CF9-7475-49B2-B481-0CDFB4551770}" type="slidenum">
              <a:rPr lang="en-US" altLang="ja-JP"/>
              <a:pPr>
                <a:defRPr/>
              </a:pPr>
              <a:t>‹#›</a:t>
            </a:fld>
            <a:endParaRPr lang="en-US" altLang="ja-JP" dirty="0"/>
          </a:p>
        </p:txBody>
      </p:sp>
    </p:spTree>
    <p:extLst>
      <p:ext uri="{BB962C8B-B14F-4D97-AF65-F5344CB8AC3E}">
        <p14:creationId xmlns:p14="http://schemas.microsoft.com/office/powerpoint/2010/main" val="2987988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FAB82060-4D2B-4707-82F2-2DFD11D56445}" type="datetime1">
              <a:rPr lang="ja-JP" altLang="en-US" smtClean="0"/>
              <a:t>2026/3/26</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3BEA8A22-C923-47F9-BAA9-FA33BDA5C623}" type="slidenum">
              <a:rPr lang="en-US" altLang="ja-JP"/>
              <a:pPr>
                <a:defRPr/>
              </a:pPr>
              <a:t>‹#›</a:t>
            </a:fld>
            <a:endParaRPr lang="en-US" altLang="ja-JP" dirty="0"/>
          </a:p>
        </p:txBody>
      </p:sp>
    </p:spTree>
    <p:extLst>
      <p:ext uri="{BB962C8B-B14F-4D97-AF65-F5344CB8AC3E}">
        <p14:creationId xmlns:p14="http://schemas.microsoft.com/office/powerpoint/2010/main" val="8463472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B98210CB-E023-4AA8-9B23-CDC2E3BF1FFA}" type="datetime1">
              <a:rPr lang="ja-JP" altLang="en-US" smtClean="0"/>
              <a:t>2026/3/26</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7" name="Rectangle 6"/>
          <p:cNvSpPr>
            <a:spLocks noGrp="1" noChangeArrowheads="1"/>
          </p:cNvSpPr>
          <p:nvPr>
            <p:ph type="sldNum" sz="quarter" idx="12"/>
          </p:nvPr>
        </p:nvSpPr>
        <p:spPr>
          <a:ln/>
        </p:spPr>
        <p:txBody>
          <a:bodyPr/>
          <a:lstStyle>
            <a:lvl1pPr>
              <a:defRPr/>
            </a:lvl1pPr>
          </a:lstStyle>
          <a:p>
            <a:pPr>
              <a:defRPr/>
            </a:pPr>
            <a:fld id="{4035A44D-1D2B-40C5-9688-36EDD010B4B9}" type="slidenum">
              <a:rPr lang="en-US" altLang="ja-JP"/>
              <a:pPr>
                <a:defRPr/>
              </a:pPr>
              <a:t>‹#›</a:t>
            </a:fld>
            <a:endParaRPr lang="en-US" altLang="ja-JP" dirty="0"/>
          </a:p>
        </p:txBody>
      </p:sp>
    </p:spTree>
    <p:extLst>
      <p:ext uri="{BB962C8B-B14F-4D97-AF65-F5344CB8AC3E}">
        <p14:creationId xmlns:p14="http://schemas.microsoft.com/office/powerpoint/2010/main" val="1249777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743748D1-1404-49F3-ABF2-FB2F5D599539}" type="datetime1">
              <a:rPr lang="ja-JP" altLang="en-US" smtClean="0"/>
              <a:t>2026/3/26</a:t>
            </a:fld>
            <a:endParaRPr lang="en-US" altLang="ja-JP"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9" name="Rectangle 6"/>
          <p:cNvSpPr>
            <a:spLocks noGrp="1" noChangeArrowheads="1"/>
          </p:cNvSpPr>
          <p:nvPr>
            <p:ph type="sldNum" sz="quarter" idx="12"/>
          </p:nvPr>
        </p:nvSpPr>
        <p:spPr>
          <a:ln/>
        </p:spPr>
        <p:txBody>
          <a:bodyPr/>
          <a:lstStyle>
            <a:lvl1pPr>
              <a:defRPr/>
            </a:lvl1pPr>
          </a:lstStyle>
          <a:p>
            <a:pPr>
              <a:defRPr/>
            </a:pPr>
            <a:fld id="{869EE909-D55B-456E-BDFA-CE184BDA24E5}" type="slidenum">
              <a:rPr lang="en-US" altLang="ja-JP"/>
              <a:pPr>
                <a:defRPr/>
              </a:pPr>
              <a:t>‹#›</a:t>
            </a:fld>
            <a:endParaRPr lang="en-US" altLang="ja-JP" dirty="0"/>
          </a:p>
        </p:txBody>
      </p:sp>
    </p:spTree>
    <p:extLst>
      <p:ext uri="{BB962C8B-B14F-4D97-AF65-F5344CB8AC3E}">
        <p14:creationId xmlns:p14="http://schemas.microsoft.com/office/powerpoint/2010/main" val="26210919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D57F6F92-20C5-4F66-8C07-1626E3E54A71}" type="datetime1">
              <a:rPr lang="ja-JP" altLang="en-US" smtClean="0"/>
              <a:t>2026/3/26</a:t>
            </a:fld>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5" name="Rectangle 6"/>
          <p:cNvSpPr>
            <a:spLocks noGrp="1" noChangeArrowheads="1"/>
          </p:cNvSpPr>
          <p:nvPr>
            <p:ph type="sldNum" sz="quarter" idx="12"/>
          </p:nvPr>
        </p:nvSpPr>
        <p:spPr>
          <a:ln/>
        </p:spPr>
        <p:txBody>
          <a:bodyPr/>
          <a:lstStyle>
            <a:lvl1pPr>
              <a:defRPr/>
            </a:lvl1pPr>
          </a:lstStyle>
          <a:p>
            <a:pPr>
              <a:defRPr/>
            </a:pPr>
            <a:fld id="{676DCD83-612A-4F5E-B247-4D4A96F59D6C}" type="slidenum">
              <a:rPr lang="en-US" altLang="ja-JP"/>
              <a:pPr>
                <a:defRPr/>
              </a:pPr>
              <a:t>‹#›</a:t>
            </a:fld>
            <a:endParaRPr lang="en-US" altLang="ja-JP" dirty="0"/>
          </a:p>
        </p:txBody>
      </p:sp>
    </p:spTree>
    <p:extLst>
      <p:ext uri="{BB962C8B-B14F-4D97-AF65-F5344CB8AC3E}">
        <p14:creationId xmlns:p14="http://schemas.microsoft.com/office/powerpoint/2010/main" val="9380098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4A44A02-D01E-40B9-AD72-A22D95A7998F}" type="datetime1">
              <a:rPr lang="ja-JP" altLang="en-US" smtClean="0"/>
              <a:t>2026/3/26</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4" name="Rectangle 6"/>
          <p:cNvSpPr>
            <a:spLocks noGrp="1" noChangeArrowheads="1"/>
          </p:cNvSpPr>
          <p:nvPr>
            <p:ph type="sldNum" sz="quarter" idx="12"/>
          </p:nvPr>
        </p:nvSpPr>
        <p:spPr>
          <a:ln/>
        </p:spPr>
        <p:txBody>
          <a:bodyPr/>
          <a:lstStyle>
            <a:lvl1pPr>
              <a:defRPr/>
            </a:lvl1pPr>
          </a:lstStyle>
          <a:p>
            <a:pPr>
              <a:defRPr/>
            </a:pPr>
            <a:fld id="{157EB6FD-1320-4E64-AC5D-A9FB9C6A9F1B}" type="slidenum">
              <a:rPr lang="en-US" altLang="ja-JP"/>
              <a:pPr>
                <a:defRPr/>
              </a:pPr>
              <a:t>‹#›</a:t>
            </a:fld>
            <a:endParaRPr lang="en-US" altLang="ja-JP" dirty="0"/>
          </a:p>
        </p:txBody>
      </p:sp>
    </p:spTree>
    <p:extLst>
      <p:ext uri="{BB962C8B-B14F-4D97-AF65-F5344CB8AC3E}">
        <p14:creationId xmlns:p14="http://schemas.microsoft.com/office/powerpoint/2010/main" val="3791299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ltLang="en-US" dirty="0"/>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651FC12D-27C1-4F31-90C9-A93D49E4468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928408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6E98FFB6-B310-4702-B043-C27D73A396C3}" type="datetime1">
              <a:rPr lang="ja-JP" altLang="en-US" smtClean="0"/>
              <a:t>2026/3/26</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7" name="Rectangle 6"/>
          <p:cNvSpPr>
            <a:spLocks noGrp="1" noChangeArrowheads="1"/>
          </p:cNvSpPr>
          <p:nvPr>
            <p:ph type="sldNum" sz="quarter" idx="12"/>
          </p:nvPr>
        </p:nvSpPr>
        <p:spPr>
          <a:ln/>
        </p:spPr>
        <p:txBody>
          <a:bodyPr/>
          <a:lstStyle>
            <a:lvl1pPr>
              <a:defRPr/>
            </a:lvl1pPr>
          </a:lstStyle>
          <a:p>
            <a:pPr>
              <a:defRPr/>
            </a:pPr>
            <a:fld id="{1A7381AE-F71B-4E3E-BF0C-99C8DF7581BA}" type="slidenum">
              <a:rPr lang="en-US" altLang="ja-JP"/>
              <a:pPr>
                <a:defRPr/>
              </a:pPr>
              <a:t>‹#›</a:t>
            </a:fld>
            <a:endParaRPr lang="en-US" altLang="ja-JP" dirty="0"/>
          </a:p>
        </p:txBody>
      </p:sp>
    </p:spTree>
    <p:extLst>
      <p:ext uri="{BB962C8B-B14F-4D97-AF65-F5344CB8AC3E}">
        <p14:creationId xmlns:p14="http://schemas.microsoft.com/office/powerpoint/2010/main" val="3101696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CC4034C0-9685-4AA8-862B-D7F9201923D0}" type="datetime1">
              <a:rPr lang="ja-JP" altLang="en-US" smtClean="0"/>
              <a:t>2026/3/26</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7" name="Rectangle 6"/>
          <p:cNvSpPr>
            <a:spLocks noGrp="1" noChangeArrowheads="1"/>
          </p:cNvSpPr>
          <p:nvPr>
            <p:ph type="sldNum" sz="quarter" idx="12"/>
          </p:nvPr>
        </p:nvSpPr>
        <p:spPr>
          <a:ln/>
        </p:spPr>
        <p:txBody>
          <a:bodyPr/>
          <a:lstStyle>
            <a:lvl1pPr>
              <a:defRPr/>
            </a:lvl1pPr>
          </a:lstStyle>
          <a:p>
            <a:pPr>
              <a:defRPr/>
            </a:pPr>
            <a:fld id="{AB2B76A4-78C8-41A1-B3A9-0AFE0982ECB4}" type="slidenum">
              <a:rPr lang="en-US" altLang="ja-JP"/>
              <a:pPr>
                <a:defRPr/>
              </a:pPr>
              <a:t>‹#›</a:t>
            </a:fld>
            <a:endParaRPr lang="en-US" altLang="ja-JP" dirty="0"/>
          </a:p>
        </p:txBody>
      </p:sp>
    </p:spTree>
    <p:extLst>
      <p:ext uri="{BB962C8B-B14F-4D97-AF65-F5344CB8AC3E}">
        <p14:creationId xmlns:p14="http://schemas.microsoft.com/office/powerpoint/2010/main" val="2915640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406E60F-A7C2-45D3-B6DC-19050901F4D3}" type="datetime1">
              <a:rPr lang="ja-JP" altLang="en-US" smtClean="0"/>
              <a:t>2026/3/26</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0217B0DC-9C49-480C-8175-AFC53EDF438E}" type="slidenum">
              <a:rPr lang="en-US" altLang="ja-JP"/>
              <a:pPr>
                <a:defRPr/>
              </a:pPr>
              <a:t>‹#›</a:t>
            </a:fld>
            <a:endParaRPr lang="en-US" altLang="ja-JP" dirty="0"/>
          </a:p>
        </p:txBody>
      </p:sp>
    </p:spTree>
    <p:extLst>
      <p:ext uri="{BB962C8B-B14F-4D97-AF65-F5344CB8AC3E}">
        <p14:creationId xmlns:p14="http://schemas.microsoft.com/office/powerpoint/2010/main" val="10670213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0"/>
            <a:ext cx="2171700" cy="6126163"/>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0" y="0"/>
            <a:ext cx="6362700" cy="6126163"/>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D0BDE02B-3466-4C2E-83B6-BCC29F3C0BC4}" type="datetime1">
              <a:rPr lang="ja-JP" altLang="en-US" smtClean="0"/>
              <a:t>2026/3/26</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pPr>
              <a:defRPr/>
            </a:pPr>
            <a:fld id="{0EB427EC-C5D3-49DA-BD63-ADF4FB5B3205}" type="slidenum">
              <a:rPr lang="en-US" altLang="ja-JP"/>
              <a:pPr>
                <a:defRPr/>
              </a:pPr>
              <a:t>‹#›</a:t>
            </a:fld>
            <a:endParaRPr lang="en-US" altLang="ja-JP" dirty="0"/>
          </a:p>
        </p:txBody>
      </p:sp>
    </p:spTree>
    <p:extLst>
      <p:ext uri="{BB962C8B-B14F-4D97-AF65-F5344CB8AC3E}">
        <p14:creationId xmlns:p14="http://schemas.microsoft.com/office/powerpoint/2010/main" val="1280299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A7694BDB-530F-4364-A4B7-5A1182A1D62D}"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4003828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964DE403-68E0-47EB-9A36-3C247B16477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75613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9"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B541BEC-AD9E-4104-AF2B-4C626651FF89}"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7289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5"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6FFE511-5094-4685-A035-FB392A6605D8}"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2468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4"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E9C2EA1-6911-4BAC-954D-0A2DD024DDCF}"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15872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460176D3-1CBA-4E5C-8891-6A87D7C30D4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91400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A3F5529-272E-4A2C-90D7-160EE3AC1005}"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57581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7.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0686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hf hdr="0" ftr="0" dt="0"/>
  <p:txStyles>
    <p:title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fld id="{A92578BF-DEFF-4006-A019-A455E85BD89F}" type="datetime1">
              <a:rPr lang="ja-JP" altLang="en-US" smtClean="0"/>
              <a:t>2026/3/26</a:t>
            </a:fld>
            <a:endParaRPr lang="en-US" altLang="ja-JP"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ja-JP" dirty="0"/>
          </a:p>
        </p:txBody>
      </p:sp>
      <p:sp>
        <p:nvSpPr>
          <p:cNvPr id="1030" name="Rectangle 6"/>
          <p:cNvSpPr>
            <a:spLocks noGrp="1" noChangeArrowheads="1"/>
          </p:cNvSpPr>
          <p:nvPr>
            <p:ph type="sldNum" sz="quarter" idx="4"/>
          </p:nvPr>
        </p:nvSpPr>
        <p:spPr bwMode="auto">
          <a:xfrm>
            <a:off x="8532440" y="6381750"/>
            <a:ext cx="611560" cy="4762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600" smtClean="0"/>
            </a:lvl1pPr>
          </a:lstStyle>
          <a:p>
            <a:pPr>
              <a:defRPr/>
            </a:pPr>
            <a:fld id="{C7FA62E1-F7B8-4D44-9D79-D0BAB757078A}" type="slidenum">
              <a:rPr lang="en-US" altLang="ja-JP" smtClean="0"/>
              <a:pPr>
                <a:defRPr/>
              </a:pPr>
              <a:t>‹#›</a:t>
            </a:fld>
            <a:endParaRPr lang="en-US" altLang="ja-JP" dirty="0"/>
          </a:p>
        </p:txBody>
      </p:sp>
      <p:grpSp>
        <p:nvGrpSpPr>
          <p:cNvPr id="2" name="Group 18"/>
          <p:cNvGrpSpPr>
            <a:grpSpLocks/>
          </p:cNvGrpSpPr>
          <p:nvPr userDrawn="1"/>
        </p:nvGrpSpPr>
        <p:grpSpPr bwMode="auto">
          <a:xfrm>
            <a:off x="0" y="0"/>
            <a:ext cx="9144000" cy="546100"/>
            <a:chOff x="0" y="0"/>
            <a:chExt cx="5760" cy="344"/>
          </a:xfrm>
        </p:grpSpPr>
        <p:pic>
          <p:nvPicPr>
            <p:cNvPr id="1033" name="Picture 9" descr="mlit_top"/>
            <p:cNvPicPr>
              <a:picLocks noChangeAspect="1" noChangeArrowheads="1"/>
            </p:cNvPicPr>
            <p:nvPr userDrawn="1"/>
          </p:nvPicPr>
          <p:blipFill>
            <a:blip r:embed="rId13" cstate="print"/>
            <a:srcRect t="26801" b="65286"/>
            <a:stretch>
              <a:fillRect/>
            </a:stretch>
          </p:blipFill>
          <p:spPr bwMode="auto">
            <a:xfrm>
              <a:off x="0" y="300"/>
              <a:ext cx="5760" cy="44"/>
            </a:xfrm>
            <a:prstGeom prst="rect">
              <a:avLst/>
            </a:prstGeom>
            <a:noFill/>
            <a:ln w="9525">
              <a:noFill/>
              <a:miter lim="800000"/>
              <a:headEnd/>
              <a:tailEnd/>
            </a:ln>
          </p:spPr>
        </p:pic>
        <p:grpSp>
          <p:nvGrpSpPr>
            <p:cNvPr id="1034" name="Group 17"/>
            <p:cNvGrpSpPr>
              <a:grpSpLocks/>
            </p:cNvGrpSpPr>
            <p:nvPr userDrawn="1"/>
          </p:nvGrpSpPr>
          <p:grpSpPr bwMode="auto">
            <a:xfrm>
              <a:off x="0" y="0"/>
              <a:ext cx="5760" cy="318"/>
              <a:chOff x="0" y="0"/>
              <a:chExt cx="5760" cy="318"/>
            </a:xfrm>
          </p:grpSpPr>
          <p:pic>
            <p:nvPicPr>
              <p:cNvPr id="1035" name="Picture 11" descr="mlit_top"/>
              <p:cNvPicPr>
                <a:picLocks noChangeAspect="1" noChangeArrowheads="1"/>
              </p:cNvPicPr>
              <p:nvPr userDrawn="1"/>
            </p:nvPicPr>
            <p:blipFill>
              <a:blip r:embed="rId14" cstate="print"/>
              <a:srcRect r="66945" b="42805"/>
              <a:stretch>
                <a:fillRect/>
              </a:stretch>
            </p:blipFill>
            <p:spPr bwMode="auto">
              <a:xfrm>
                <a:off x="3856" y="0"/>
                <a:ext cx="1904" cy="318"/>
              </a:xfrm>
              <a:prstGeom prst="rect">
                <a:avLst/>
              </a:prstGeom>
              <a:noFill/>
              <a:ln w="9525">
                <a:noFill/>
                <a:miter lim="800000"/>
                <a:headEnd/>
                <a:tailEnd/>
              </a:ln>
            </p:spPr>
          </p:pic>
          <p:pic>
            <p:nvPicPr>
              <p:cNvPr id="1036" name="Picture 16" descr="mlit_top"/>
              <p:cNvPicPr>
                <a:picLocks noChangeAspect="1" noChangeArrowheads="1"/>
              </p:cNvPicPr>
              <p:nvPr userDrawn="1"/>
            </p:nvPicPr>
            <p:blipFill>
              <a:blip r:embed="rId15" cstate="print"/>
              <a:srcRect l="50000" b="42805"/>
              <a:stretch>
                <a:fillRect/>
              </a:stretch>
            </p:blipFill>
            <p:spPr bwMode="auto">
              <a:xfrm>
                <a:off x="1043" y="0"/>
                <a:ext cx="2880" cy="318"/>
              </a:xfrm>
              <a:prstGeom prst="rect">
                <a:avLst/>
              </a:prstGeom>
              <a:noFill/>
              <a:ln w="9525">
                <a:noFill/>
                <a:miter lim="800000"/>
                <a:headEnd/>
                <a:tailEnd/>
              </a:ln>
            </p:spPr>
          </p:pic>
          <p:pic>
            <p:nvPicPr>
              <p:cNvPr id="1037" name="Picture 10" descr="mlit_top"/>
              <p:cNvPicPr>
                <a:picLocks noChangeAspect="1" noChangeArrowheads="1"/>
              </p:cNvPicPr>
              <p:nvPr userDrawn="1"/>
            </p:nvPicPr>
            <p:blipFill>
              <a:blip r:embed="rId15" cstate="print"/>
              <a:srcRect l="68906" b="42805"/>
              <a:stretch>
                <a:fillRect/>
              </a:stretch>
            </p:blipFill>
            <p:spPr bwMode="auto">
              <a:xfrm>
                <a:off x="0" y="0"/>
                <a:ext cx="1791" cy="318"/>
              </a:xfrm>
              <a:prstGeom prst="rect">
                <a:avLst/>
              </a:prstGeom>
              <a:noFill/>
              <a:ln w="9525">
                <a:noFill/>
                <a:miter lim="800000"/>
                <a:headEnd/>
                <a:tailEnd/>
              </a:ln>
            </p:spPr>
          </p:pic>
        </p:grpSp>
      </p:grpSp>
      <p:sp>
        <p:nvSpPr>
          <p:cNvPr id="1031" name="Rectangle 2"/>
          <p:cNvSpPr>
            <a:spLocks noGrp="1" noChangeArrowheads="1"/>
          </p:cNvSpPr>
          <p:nvPr>
            <p:ph type="title"/>
          </p:nvPr>
        </p:nvSpPr>
        <p:spPr bwMode="auto">
          <a:xfrm>
            <a:off x="0" y="0"/>
            <a:ext cx="7019925" cy="476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Tree>
    <p:extLst>
      <p:ext uri="{BB962C8B-B14F-4D97-AF65-F5344CB8AC3E}">
        <p14:creationId xmlns:p14="http://schemas.microsoft.com/office/powerpoint/2010/main" val="3011883671"/>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hf hdr="0" ftr="0" dt="0"/>
  <p:txStyles>
    <p:titleStyle>
      <a:lvl1pPr algn="l" rtl="0" eaLnBrk="0" fontAlgn="base" hangingPunct="0">
        <a:spcBef>
          <a:spcPct val="0"/>
        </a:spcBef>
        <a:spcAft>
          <a:spcPct val="0"/>
        </a:spcAft>
        <a:defRPr kumimoji="1" sz="2800">
          <a:solidFill>
            <a:srgbClr val="4087C8"/>
          </a:solidFill>
          <a:latin typeface="+mj-lt"/>
          <a:ea typeface="+mj-ea"/>
          <a:cs typeface="+mj-cs"/>
        </a:defRPr>
      </a:lvl1pPr>
      <a:lvl2pPr algn="l" rtl="0" eaLnBrk="0" fontAlgn="base" hangingPunct="0">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rgbClr val="4087C8"/>
          </a:solidFill>
          <a:latin typeface="HGP創英角ｺﾞｼｯｸUB" pitchFamily="50" charset="-128"/>
          <a:ea typeface="HGP創英角ｺﾞｼｯｸUB"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486C91E1-EF69-851F-F754-1CDBB794CECD}"/>
              </a:ext>
            </a:extLst>
          </p:cNvPr>
          <p:cNvSpPr>
            <a:spLocks noGrp="1"/>
          </p:cNvSpPr>
          <p:nvPr>
            <p:ph type="title"/>
          </p:nvPr>
        </p:nvSpPr>
        <p:spPr>
          <a:xfrm>
            <a:off x="0" y="0"/>
            <a:ext cx="9144000" cy="476250"/>
          </a:xfrm>
        </p:spPr>
        <p:txBody>
          <a:bodyPr/>
          <a:lstStyle/>
          <a:p>
            <a:r>
              <a:rPr lang="ja-JP" altLang="en-US" sz="2400" dirty="0">
                <a:latin typeface="BIZ UDゴシック" panose="020B0400000000000000" pitchFamily="49" charset="-128"/>
                <a:ea typeface="BIZ UDゴシック" panose="020B0400000000000000" pitchFamily="49" charset="-128"/>
              </a:rPr>
              <a:t>群マネの実施状況</a:t>
            </a:r>
            <a:r>
              <a:rPr lang="ja-JP" altLang="en-US" sz="2000" dirty="0">
                <a:latin typeface="BIZ UDゴシック" panose="020B0400000000000000" pitchFamily="49" charset="-128"/>
                <a:ea typeface="BIZ UDゴシック" panose="020B0400000000000000" pitchFamily="49" charset="-128"/>
              </a:rPr>
              <a:t>（公益財団法人 滋賀県建設技術センター）</a:t>
            </a:r>
            <a:endParaRPr lang="ja-JP" altLang="en-US" sz="2400" dirty="0">
              <a:latin typeface="BIZ UDゴシック" panose="020B0400000000000000" pitchFamily="49" charset="-128"/>
              <a:ea typeface="BIZ UDゴシック" panose="020B0400000000000000" pitchFamily="49" charset="-128"/>
            </a:endParaRPr>
          </a:p>
        </p:txBody>
      </p:sp>
      <p:sp>
        <p:nvSpPr>
          <p:cNvPr id="18" name="テキスト ボックス 17">
            <a:extLst>
              <a:ext uri="{FF2B5EF4-FFF2-40B4-BE49-F238E27FC236}">
                <a16:creationId xmlns:a16="http://schemas.microsoft.com/office/drawing/2014/main" id="{2A20A73D-E4CB-F5E5-4681-4F9379540536}"/>
              </a:ext>
            </a:extLst>
          </p:cNvPr>
          <p:cNvSpPr txBox="1"/>
          <p:nvPr/>
        </p:nvSpPr>
        <p:spPr>
          <a:xfrm>
            <a:off x="0" y="571603"/>
            <a:ext cx="9144000" cy="338554"/>
          </a:xfrm>
          <a:prstGeom prst="rect">
            <a:avLst/>
          </a:prstGeom>
          <a:noFill/>
          <a:ln w="28575">
            <a:noFill/>
          </a:ln>
        </p:spPr>
        <p:txBody>
          <a:bodyPr wrap="square">
            <a:spAutoFit/>
          </a:bodyPr>
          <a:lstStyle>
            <a:defPPr>
              <a:defRPr lang="ja-JP"/>
            </a:defPPr>
            <a:lvl1pPr algn="ctr">
              <a:defRPr sz="1600" spc="600">
                <a:solidFill>
                  <a:schemeClr val="bg1"/>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ysClr val="windowText" lastClr="000000"/>
                </a:solidFill>
                <a:effectLst/>
                <a:uLnTx/>
                <a:uFillTx/>
                <a:latin typeface="BIZ UDゴシック" panose="020B0400000000000000" pitchFamily="49" charset="-128"/>
                <a:ea typeface="BIZ UDゴシック" panose="020B0400000000000000" pitchFamily="49" charset="-128"/>
              </a:rPr>
              <a:t>［自治体が抱える課題と群マネ導入で期待する効果］</a:t>
            </a:r>
            <a:endParaRPr kumimoji="1" lang="en-US" altLang="ja-JP" sz="1600" b="0" i="0" u="none" strike="noStrike" kern="1200" cap="none" spc="0" normalizeH="0" baseline="0" noProof="0" dirty="0">
              <a:ln>
                <a:noFill/>
              </a:ln>
              <a:solidFill>
                <a:sysClr val="windowText" lastClr="000000"/>
              </a:solidFill>
              <a:effectLst/>
              <a:uLnTx/>
              <a:uFillTx/>
              <a:latin typeface="BIZ UDゴシック" panose="020B0400000000000000" pitchFamily="49" charset="-128"/>
              <a:ea typeface="BIZ UDゴシック" panose="020B0400000000000000" pitchFamily="49" charset="-128"/>
            </a:endParaRPr>
          </a:p>
        </p:txBody>
      </p:sp>
      <p:sp>
        <p:nvSpPr>
          <p:cNvPr id="2" name="テキスト ボックス 1">
            <a:extLst>
              <a:ext uri="{FF2B5EF4-FFF2-40B4-BE49-F238E27FC236}">
                <a16:creationId xmlns:a16="http://schemas.microsoft.com/office/drawing/2014/main" id="{369BB4C5-18D6-F7A6-FE7E-34989E003697}"/>
              </a:ext>
            </a:extLst>
          </p:cNvPr>
          <p:cNvSpPr txBox="1"/>
          <p:nvPr/>
        </p:nvSpPr>
        <p:spPr>
          <a:xfrm>
            <a:off x="199554" y="1736395"/>
            <a:ext cx="4320000" cy="4945669"/>
          </a:xfrm>
          <a:prstGeom prst="rect">
            <a:avLst/>
          </a:prstGeom>
          <a:noFill/>
          <a:ln w="19050">
            <a:solidFill>
              <a:schemeClr val="tx1">
                <a:lumMod val="65000"/>
                <a:lumOff val="35000"/>
              </a:schemeClr>
            </a:solidFill>
          </a:ln>
        </p:spPr>
        <p:txBody>
          <a:bodyPr wrap="square" rtlCol="0" anchor="t">
            <a:noAutofit/>
          </a:bodyPr>
          <a:lstStyle/>
          <a:p>
            <a:pPr marR="0" lvl="0" algn="l" defTabSz="914400" rtl="0" eaLnBrk="1" fontAlgn="base" latinLnBrk="0" hangingPunct="1">
              <a:lnSpc>
                <a:spcPct val="100000"/>
              </a:lnSpc>
              <a:spcBef>
                <a:spcPct val="0"/>
              </a:spcBef>
              <a:spcAft>
                <a:spcPct val="0"/>
              </a:spcAft>
              <a:buClrTx/>
              <a:buSzTx/>
              <a:tabLst/>
              <a:defRPr/>
            </a:pPr>
            <a:r>
              <a:rPr kumimoji="1" lang="ja-JP" altLang="en-US" sz="16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（１）</a:t>
            </a:r>
            <a:r>
              <a:rPr lang="ja-JP" altLang="en-US" sz="1600" dirty="0">
                <a:solidFill>
                  <a:prstClr val="black"/>
                </a:solidFill>
                <a:latin typeface="BIZ UDゴシック" panose="020B0400000000000000" pitchFamily="49" charset="-128"/>
                <a:ea typeface="BIZ UDゴシック" panose="020B0400000000000000" pitchFamily="49" charset="-128"/>
              </a:rPr>
              <a:t>業務のマネジメント戦略</a:t>
            </a:r>
            <a:endParaRPr kumimoji="1" lang="ja-JP" altLang="en-US" sz="3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p:txBody>
      </p:sp>
      <p:sp>
        <p:nvSpPr>
          <p:cNvPr id="3" name="テキスト ボックス 2">
            <a:extLst>
              <a:ext uri="{FF2B5EF4-FFF2-40B4-BE49-F238E27FC236}">
                <a16:creationId xmlns:a16="http://schemas.microsoft.com/office/drawing/2014/main" id="{62960AF5-0573-DEC9-20A7-0952C2310FBB}"/>
              </a:ext>
            </a:extLst>
          </p:cNvPr>
          <p:cNvSpPr txBox="1"/>
          <p:nvPr/>
        </p:nvSpPr>
        <p:spPr>
          <a:xfrm>
            <a:off x="-36512" y="1340768"/>
            <a:ext cx="9144000" cy="338554"/>
          </a:xfrm>
          <a:prstGeom prst="rect">
            <a:avLst/>
          </a:prstGeom>
          <a:noFill/>
          <a:ln w="28575">
            <a:noFill/>
          </a:ln>
        </p:spPr>
        <p:txBody>
          <a:bodyPr wrap="square">
            <a:spAutoFit/>
          </a:bodyPr>
          <a:lstStyle/>
          <a:p>
            <a:pPr algn="just"/>
            <a:r>
              <a:rPr kumimoji="1" lang="ja-JP" altLang="en-US" sz="1600" dirty="0">
                <a:solidFill>
                  <a:sysClr val="windowText" lastClr="000000"/>
                </a:solidFill>
                <a:latin typeface="BIZ UDゴシック" panose="020B0400000000000000" pitchFamily="49" charset="-128"/>
                <a:ea typeface="BIZ UDゴシック" panose="020B0400000000000000" pitchFamily="49" charset="-128"/>
              </a:rPr>
              <a:t>［実施内容］</a:t>
            </a:r>
            <a:endParaRPr lang="ja-JP" altLang="en-US" sz="1600" dirty="0">
              <a:solidFill>
                <a:sysClr val="windowText" lastClr="000000"/>
              </a:solidFill>
              <a:latin typeface="BIZ UDゴシック" panose="020B0400000000000000" pitchFamily="49" charset="-128"/>
              <a:ea typeface="BIZ UDゴシック" panose="020B0400000000000000" pitchFamily="49" charset="-128"/>
            </a:endParaRPr>
          </a:p>
        </p:txBody>
      </p:sp>
      <p:sp>
        <p:nvSpPr>
          <p:cNvPr id="10" name="テキスト ボックス 9">
            <a:extLst>
              <a:ext uri="{FF2B5EF4-FFF2-40B4-BE49-F238E27FC236}">
                <a16:creationId xmlns:a16="http://schemas.microsoft.com/office/drawing/2014/main" id="{782ABCFB-C09F-DE75-7EF3-6E55A803F8B0}"/>
              </a:ext>
            </a:extLst>
          </p:cNvPr>
          <p:cNvSpPr txBox="1"/>
          <p:nvPr/>
        </p:nvSpPr>
        <p:spPr>
          <a:xfrm>
            <a:off x="179992" y="2018440"/>
            <a:ext cx="4320000" cy="307777"/>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①対象範囲</a:t>
            </a:r>
            <a:r>
              <a:rPr kumimoji="1" lang="ja-JP" altLang="en-US" sz="12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（インフラ分野</a:t>
            </a:r>
            <a:r>
              <a:rPr kumimoji="1" lang="en-US" altLang="ja-JP" sz="12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a:t>
            </a:r>
            <a:r>
              <a:rPr kumimoji="1" lang="ja-JP" altLang="en-US" sz="12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業務プロセス）</a:t>
            </a:r>
            <a:endParaRPr kumimoji="1" lang="en-US" altLang="ja-JP" sz="12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p:txBody>
      </p:sp>
      <p:sp>
        <p:nvSpPr>
          <p:cNvPr id="23" name="テキスト ボックス 22">
            <a:extLst>
              <a:ext uri="{FF2B5EF4-FFF2-40B4-BE49-F238E27FC236}">
                <a16:creationId xmlns:a16="http://schemas.microsoft.com/office/drawing/2014/main" id="{2BABF0DD-F76D-DE25-E57C-A5918624D205}"/>
              </a:ext>
            </a:extLst>
          </p:cNvPr>
          <p:cNvSpPr txBox="1"/>
          <p:nvPr/>
        </p:nvSpPr>
        <p:spPr>
          <a:xfrm>
            <a:off x="179992" y="6063745"/>
            <a:ext cx="4320000" cy="605615"/>
          </a:xfrm>
          <a:prstGeom prst="rect">
            <a:avLst/>
          </a:prstGeom>
          <a:noFill/>
        </p:spPr>
        <p:txBody>
          <a:bodyPr wrap="square">
            <a:spAutoFit/>
          </a:bodyPr>
          <a:lstStyle/>
          <a:p>
            <a:pPr marL="0" marR="0" lvl="0" indent="0" algn="just" defTabSz="914400" rtl="0" eaLnBrk="1" fontAlgn="base" latinLnBrk="0" hangingPunct="1">
              <a:lnSpc>
                <a:spcPts val="8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②発注方式等</a:t>
            </a:r>
            <a:endParaRPr kumimoji="1" lang="en-US" altLang="ja-JP" sz="14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a:p>
            <a:pPr marL="0" marR="0" lvl="0" indent="0" algn="just" defTabSz="914400" rtl="0" eaLnBrk="1" fontAlgn="base" latinLnBrk="0" hangingPunct="1">
              <a:lnSpc>
                <a:spcPts val="800"/>
              </a:lnSpc>
              <a:spcBef>
                <a:spcPct val="0"/>
              </a:spcBef>
              <a:spcAft>
                <a:spcPct val="0"/>
              </a:spcAft>
              <a:buClrTx/>
              <a:buSzTx/>
              <a:buFontTx/>
              <a:buNone/>
              <a:tabLst/>
              <a:defRPr/>
            </a:pPr>
            <a:endParaRPr kumimoji="1" lang="en-US" altLang="ja-JP" sz="3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a:p>
            <a:pPr marL="285750" marR="0" lvl="0" indent="-285750" defTabSz="914400" rtl="0" eaLnBrk="1" fontAlgn="base" latinLnBrk="0" hangingPunct="1">
              <a:lnSpc>
                <a:spcPts val="800"/>
              </a:lnSpc>
              <a:spcBef>
                <a:spcPct val="0"/>
              </a:spcBef>
              <a:spcAft>
                <a:spcPct val="0"/>
              </a:spcAft>
              <a:buClrTx/>
              <a:buSzTx/>
              <a:buFont typeface="Wingdings" panose="05000000000000000000" pitchFamily="2" charset="2"/>
              <a:buChar char="p"/>
              <a:tabLst/>
              <a:defRPr/>
            </a:pPr>
            <a:r>
              <a:rPr lang="ja-JP" altLang="en-US" sz="1200" dirty="0">
                <a:solidFill>
                  <a:prstClr val="black"/>
                </a:solidFill>
                <a:latin typeface="BIZ UDゴシック" panose="020B0400000000000000" pitchFamily="49" charset="-128"/>
                <a:ea typeface="BIZ UDゴシック" panose="020B0400000000000000" pitchFamily="49" charset="-128"/>
              </a:rPr>
              <a:t>契約期間の複数年化 ：無</a:t>
            </a:r>
            <a:endParaRPr lang="en-US" altLang="ja-JP" sz="1200" dirty="0">
              <a:solidFill>
                <a:prstClr val="black"/>
              </a:solidFill>
              <a:latin typeface="BIZ UDゴシック" panose="020B0400000000000000" pitchFamily="49" charset="-128"/>
              <a:ea typeface="BIZ UDゴシック" panose="020B0400000000000000" pitchFamily="49" charset="-128"/>
            </a:endParaRPr>
          </a:p>
          <a:p>
            <a:pPr marR="0" lvl="0" defTabSz="914400" rtl="0" eaLnBrk="1" fontAlgn="base" latinLnBrk="0" hangingPunct="1">
              <a:lnSpc>
                <a:spcPts val="800"/>
              </a:lnSpc>
              <a:spcBef>
                <a:spcPct val="0"/>
              </a:spcBef>
              <a:spcAft>
                <a:spcPct val="0"/>
              </a:spcAft>
              <a:buClrTx/>
              <a:buSzTx/>
              <a:tabLst/>
              <a:defRPr/>
            </a:pPr>
            <a:endParaRPr lang="en-US" altLang="ja-JP" sz="300" dirty="0">
              <a:solidFill>
                <a:prstClr val="black"/>
              </a:solidFill>
              <a:latin typeface="BIZ UDゴシック" panose="020B0400000000000000" pitchFamily="49" charset="-128"/>
              <a:ea typeface="BIZ UDゴシック" panose="020B0400000000000000" pitchFamily="49" charset="-128"/>
            </a:endParaRPr>
          </a:p>
          <a:p>
            <a:pPr marL="285750" marR="0" lvl="0" indent="-285750" defTabSz="914400" rtl="0" eaLnBrk="1" fontAlgn="base" latinLnBrk="0" hangingPunct="1">
              <a:lnSpc>
                <a:spcPts val="800"/>
              </a:lnSpc>
              <a:spcBef>
                <a:spcPct val="0"/>
              </a:spcBef>
              <a:spcAft>
                <a:spcPct val="0"/>
              </a:spcAft>
              <a:buClrTx/>
              <a:buSzTx/>
              <a:buFont typeface="Wingdings" panose="05000000000000000000" pitchFamily="2" charset="2"/>
              <a:buChar char="p"/>
              <a:tabLst/>
              <a:defRPr/>
            </a:pPr>
            <a:r>
              <a:rPr lang="ja-JP" altLang="en-US" sz="1200" dirty="0">
                <a:solidFill>
                  <a:prstClr val="black"/>
                </a:solidFill>
                <a:latin typeface="BIZ UDゴシック" panose="020B0400000000000000" pitchFamily="49" charset="-128"/>
                <a:ea typeface="BIZ UDゴシック" panose="020B0400000000000000" pitchFamily="49" charset="-128"/>
              </a:rPr>
              <a:t>性能規定の導入　　 ：無</a:t>
            </a:r>
            <a:endParaRPr lang="en-US" altLang="ja-JP" sz="1200" dirty="0">
              <a:solidFill>
                <a:prstClr val="black"/>
              </a:solidFill>
              <a:latin typeface="BIZ UDゴシック" panose="020B0400000000000000" pitchFamily="49" charset="-128"/>
              <a:ea typeface="BIZ UDゴシック" panose="020B0400000000000000" pitchFamily="49" charset="-128"/>
            </a:endParaRPr>
          </a:p>
        </p:txBody>
      </p:sp>
      <p:sp>
        <p:nvSpPr>
          <p:cNvPr id="26" name="テキスト ボックス 25">
            <a:extLst>
              <a:ext uri="{FF2B5EF4-FFF2-40B4-BE49-F238E27FC236}">
                <a16:creationId xmlns:a16="http://schemas.microsoft.com/office/drawing/2014/main" id="{8DC74AA1-7875-4343-B1C9-696B9F2BD925}"/>
              </a:ext>
            </a:extLst>
          </p:cNvPr>
          <p:cNvSpPr txBox="1"/>
          <p:nvPr/>
        </p:nvSpPr>
        <p:spPr>
          <a:xfrm>
            <a:off x="4727266" y="1728458"/>
            <a:ext cx="4320000" cy="3045822"/>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BIZ UDゴシック" panose="020B0400000000000000" pitchFamily="49" charset="-128"/>
                <a:ea typeface="BIZ UDゴシック" panose="020B0400000000000000" pitchFamily="49" charset="-128"/>
              </a:rPr>
              <a:t>（２）自治体の束</a:t>
            </a:r>
            <a:endParaRPr lang="ja-JP" altLang="en-US" sz="1600" dirty="0">
              <a:latin typeface="BIZ UDゴシック" panose="020B0400000000000000" pitchFamily="49" charset="-128"/>
              <a:ea typeface="BIZ UDゴシック" panose="020B0400000000000000" pitchFamily="49" charset="-128"/>
            </a:endParaRPr>
          </a:p>
        </p:txBody>
      </p:sp>
      <p:sp>
        <p:nvSpPr>
          <p:cNvPr id="29" name="テキスト ボックス 28">
            <a:extLst>
              <a:ext uri="{FF2B5EF4-FFF2-40B4-BE49-F238E27FC236}">
                <a16:creationId xmlns:a16="http://schemas.microsoft.com/office/drawing/2014/main" id="{13A2A3F2-79DD-B672-F689-48EBF3B82803}"/>
              </a:ext>
            </a:extLst>
          </p:cNvPr>
          <p:cNvSpPr txBox="1"/>
          <p:nvPr/>
        </p:nvSpPr>
        <p:spPr>
          <a:xfrm>
            <a:off x="4727266" y="4851746"/>
            <a:ext cx="4320000" cy="1795747"/>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BIZ UDゴシック" panose="020B0400000000000000" pitchFamily="49" charset="-128"/>
                <a:ea typeface="BIZ UDゴシック" panose="020B0400000000000000" pitchFamily="49" charset="-128"/>
              </a:rPr>
              <a:t>（３）技術者連携、データ連携</a:t>
            </a:r>
            <a:endParaRPr lang="ja-JP" altLang="en-US" sz="1600" dirty="0">
              <a:latin typeface="BIZ UDゴシック" panose="020B0400000000000000" pitchFamily="49" charset="-128"/>
              <a:ea typeface="BIZ UDゴシック" panose="020B0400000000000000" pitchFamily="49" charset="-128"/>
            </a:endParaRPr>
          </a:p>
        </p:txBody>
      </p:sp>
      <p:sp>
        <p:nvSpPr>
          <p:cNvPr id="30" name="テキスト ボックス 29">
            <a:extLst>
              <a:ext uri="{FF2B5EF4-FFF2-40B4-BE49-F238E27FC236}">
                <a16:creationId xmlns:a16="http://schemas.microsoft.com/office/drawing/2014/main" id="{E9D734AE-38EC-E015-638C-B15617EB07FC}"/>
              </a:ext>
            </a:extLst>
          </p:cNvPr>
          <p:cNvSpPr txBox="1"/>
          <p:nvPr/>
        </p:nvSpPr>
        <p:spPr>
          <a:xfrm>
            <a:off x="4692846" y="5124113"/>
            <a:ext cx="4320000" cy="495007"/>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ts val="20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①技術者連携の具体メニュー</a:t>
            </a:r>
            <a:endParaRPr kumimoji="1" lang="en-US" altLang="ja-JP" sz="3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a:t>
            </a:r>
            <a:endParaRPr lang="en-US" altLang="ja-JP" sz="1050" dirty="0">
              <a:solidFill>
                <a:prstClr val="black"/>
              </a:solidFill>
              <a:latin typeface="BIZ UDゴシック" panose="020B0400000000000000" pitchFamily="49" charset="-128"/>
              <a:ea typeface="BIZ UDゴシック" panose="020B0400000000000000" pitchFamily="49" charset="-128"/>
            </a:endParaRPr>
          </a:p>
        </p:txBody>
      </p:sp>
      <p:sp>
        <p:nvSpPr>
          <p:cNvPr id="32" name="テキスト ボックス 31">
            <a:extLst>
              <a:ext uri="{FF2B5EF4-FFF2-40B4-BE49-F238E27FC236}">
                <a16:creationId xmlns:a16="http://schemas.microsoft.com/office/drawing/2014/main" id="{D0726A4F-C5F3-6738-712B-25DD374842C8}"/>
              </a:ext>
            </a:extLst>
          </p:cNvPr>
          <p:cNvSpPr txBox="1"/>
          <p:nvPr/>
        </p:nvSpPr>
        <p:spPr>
          <a:xfrm>
            <a:off x="4692846" y="4290422"/>
            <a:ext cx="3123674" cy="430887"/>
          </a:xfrm>
          <a:prstGeom prst="rect">
            <a:avLst/>
          </a:prstGeom>
          <a:noFill/>
        </p:spPr>
        <p:txBody>
          <a:bodyPr wrap="square">
            <a:spAutoFit/>
          </a:bodyPr>
          <a:lstStyle/>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kumimoji="1" lang="ja-JP" altLang="en-US" sz="11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地方自治法上の共同処理制度の適用：無</a:t>
            </a:r>
          </a:p>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lang="ja-JP" altLang="en-US" sz="1100" dirty="0">
                <a:solidFill>
                  <a:prstClr val="black"/>
                </a:solidFill>
                <a:latin typeface="BIZ UDゴシック" panose="020B0400000000000000" pitchFamily="49" charset="-128"/>
                <a:ea typeface="BIZ UDゴシック" panose="020B0400000000000000" pitchFamily="49" charset="-128"/>
              </a:rPr>
              <a:t>連携協力道路制度の活用：無</a:t>
            </a:r>
          </a:p>
        </p:txBody>
      </p:sp>
      <p:sp>
        <p:nvSpPr>
          <p:cNvPr id="34" name="テキスト ボックス 33">
            <a:extLst>
              <a:ext uri="{FF2B5EF4-FFF2-40B4-BE49-F238E27FC236}">
                <a16:creationId xmlns:a16="http://schemas.microsoft.com/office/drawing/2014/main" id="{72A2AB74-7F55-D86C-C98A-8F20F68B2B2E}"/>
              </a:ext>
            </a:extLst>
          </p:cNvPr>
          <p:cNvSpPr txBox="1"/>
          <p:nvPr/>
        </p:nvSpPr>
        <p:spPr>
          <a:xfrm>
            <a:off x="4896008" y="5359746"/>
            <a:ext cx="4068000" cy="518748"/>
          </a:xfrm>
          <a:prstGeom prst="rect">
            <a:avLst/>
          </a:prstGeom>
          <a:noFill/>
          <a:ln w="38100">
            <a:noFill/>
          </a:ln>
        </p:spPr>
        <p:txBody>
          <a:bodyPr wrap="square" lIns="36000" tIns="36000" rIns="0" bIns="36000" rtlCol="0" anchor="ctr">
            <a:noAutofit/>
          </a:bodyPr>
          <a:lstStyle/>
          <a:p>
            <a:r>
              <a:rPr kumimoji="1" lang="ja-JP" altLang="en-US" sz="900" dirty="0">
                <a:latin typeface="BIZ UDゴシック" panose="020B0400000000000000" pitchFamily="49" charset="-128"/>
                <a:ea typeface="BIZ UDゴシック" panose="020B0400000000000000" pitchFamily="49" charset="-128"/>
              </a:rPr>
              <a:t>・滋賀県が</a:t>
            </a:r>
            <a:r>
              <a:rPr lang="ja-JP" altLang="en-US" sz="900" dirty="0">
                <a:latin typeface="BIZ UDゴシック" panose="020B0400000000000000" pitchFamily="49" charset="-128"/>
                <a:ea typeface="BIZ UDゴシック" panose="020B0400000000000000" pitchFamily="49" charset="-128"/>
              </a:rPr>
              <a:t>橋梁</a:t>
            </a:r>
            <a:r>
              <a:rPr kumimoji="1" lang="ja-JP" altLang="en-US" sz="900" dirty="0">
                <a:latin typeface="BIZ UDゴシック" panose="020B0400000000000000" pitchFamily="49" charset="-128"/>
                <a:ea typeface="BIZ UDゴシック" panose="020B0400000000000000" pitchFamily="49" charset="-128"/>
              </a:rPr>
              <a:t>担当者会議や道路メンテナンス会議の場を活用し、共同で</a:t>
            </a:r>
            <a:endParaRPr kumimoji="1" lang="en-US" altLang="ja-JP" sz="900" dirty="0">
              <a:latin typeface="BIZ UDゴシック" panose="020B0400000000000000" pitchFamily="49" charset="-128"/>
              <a:ea typeface="BIZ UDゴシック" panose="020B0400000000000000" pitchFamily="49" charset="-128"/>
            </a:endParaRPr>
          </a:p>
          <a:p>
            <a:r>
              <a:rPr lang="ja-JP" altLang="en-US" sz="900" dirty="0">
                <a:latin typeface="BIZ UDゴシック" panose="020B0400000000000000" pitchFamily="49" charset="-128"/>
                <a:ea typeface="BIZ UDゴシック" panose="020B0400000000000000" pitchFamily="49" charset="-128"/>
              </a:rPr>
              <a:t>　</a:t>
            </a:r>
            <a:r>
              <a:rPr kumimoji="1" lang="ja-JP" altLang="en-US" sz="900" dirty="0">
                <a:latin typeface="BIZ UDゴシック" panose="020B0400000000000000" pitchFamily="49" charset="-128"/>
                <a:ea typeface="BIZ UDゴシック" panose="020B0400000000000000" pitchFamily="49" charset="-128"/>
              </a:rPr>
              <a:t>意見交換会や研修を実施しており、技術センターはオブザーバー参加</a:t>
            </a:r>
            <a:endParaRPr kumimoji="1" lang="en-US" altLang="ja-JP" sz="900" dirty="0">
              <a:latin typeface="BIZ UDゴシック" panose="020B0400000000000000" pitchFamily="49" charset="-128"/>
              <a:ea typeface="BIZ UDゴシック" panose="020B0400000000000000" pitchFamily="49" charset="-128"/>
            </a:endParaRPr>
          </a:p>
          <a:p>
            <a:r>
              <a:rPr kumimoji="1" lang="ja-JP" altLang="en-US" sz="900" dirty="0">
                <a:latin typeface="BIZ UDゴシック" panose="020B0400000000000000" pitchFamily="49" charset="-128"/>
                <a:ea typeface="BIZ UDゴシック" panose="020B0400000000000000" pitchFamily="49" charset="-128"/>
              </a:rPr>
              <a:t>・県派遣職員が業務に従事することで技術職員の技術力向上に寄与</a:t>
            </a:r>
          </a:p>
        </p:txBody>
      </p:sp>
      <p:sp>
        <p:nvSpPr>
          <p:cNvPr id="35" name="テキスト ボックス 34">
            <a:extLst>
              <a:ext uri="{FF2B5EF4-FFF2-40B4-BE49-F238E27FC236}">
                <a16:creationId xmlns:a16="http://schemas.microsoft.com/office/drawing/2014/main" id="{67450006-0789-B730-D30A-37E2445CC51D}"/>
              </a:ext>
            </a:extLst>
          </p:cNvPr>
          <p:cNvSpPr txBox="1"/>
          <p:nvPr/>
        </p:nvSpPr>
        <p:spPr>
          <a:xfrm>
            <a:off x="4896008" y="6123293"/>
            <a:ext cx="4068000" cy="396000"/>
          </a:xfrm>
          <a:prstGeom prst="rect">
            <a:avLst/>
          </a:prstGeom>
          <a:noFill/>
          <a:ln w="38100">
            <a:noFill/>
          </a:ln>
        </p:spPr>
        <p:txBody>
          <a:bodyPr wrap="square" lIns="36000" tIns="36000" rIns="0" bIns="36000" rtlCol="0" anchor="ctr">
            <a:noAutofit/>
          </a:bodyPr>
          <a:lstStyle/>
          <a:p>
            <a:r>
              <a:rPr lang="ja-JP" altLang="en-US" sz="900" dirty="0">
                <a:latin typeface="BIZ UDゴシック" panose="020B0400000000000000" pitchFamily="49" charset="-128"/>
                <a:ea typeface="BIZ UDゴシック" panose="020B0400000000000000" pitchFamily="49" charset="-128"/>
              </a:rPr>
              <a:t>・技術センターが導入した定期点検調書作成</a:t>
            </a:r>
            <a:r>
              <a:rPr kumimoji="1" lang="ja-JP" altLang="en-US" sz="900" dirty="0">
                <a:latin typeface="BIZ UDゴシック" panose="020B0400000000000000" pitchFamily="49" charset="-128"/>
                <a:ea typeface="BIZ UDゴシック" panose="020B0400000000000000" pitchFamily="49" charset="-128"/>
              </a:rPr>
              <a:t>支援ソフトを構成自治体へ展開</a:t>
            </a:r>
            <a:endParaRPr kumimoji="1" lang="en-US" altLang="ja-JP" sz="900" dirty="0">
              <a:latin typeface="BIZ UDゴシック" panose="020B0400000000000000" pitchFamily="49" charset="-128"/>
              <a:ea typeface="BIZ UDゴシック" panose="020B0400000000000000" pitchFamily="49" charset="-128"/>
            </a:endParaRPr>
          </a:p>
          <a:p>
            <a:r>
              <a:rPr lang="ja-JP" altLang="en-US" sz="900" dirty="0">
                <a:latin typeface="BIZ UDゴシック" panose="020B0400000000000000" pitchFamily="49" charset="-128"/>
                <a:ea typeface="BIZ UDゴシック" panose="020B0400000000000000" pitchFamily="49" charset="-128"/>
              </a:rPr>
              <a:t>・積算システムや工事管理情報システムの一括運用による業務の効率化</a:t>
            </a:r>
            <a:endParaRPr kumimoji="1" lang="en-US" altLang="ja-JP" sz="900" dirty="0">
              <a:latin typeface="BIZ UDゴシック" panose="020B0400000000000000" pitchFamily="49" charset="-128"/>
              <a:ea typeface="BIZ UDゴシック" panose="020B0400000000000000" pitchFamily="49" charset="-128"/>
            </a:endParaRPr>
          </a:p>
        </p:txBody>
      </p:sp>
      <p:graphicFrame>
        <p:nvGraphicFramePr>
          <p:cNvPr id="37" name="表 18">
            <a:extLst>
              <a:ext uri="{FF2B5EF4-FFF2-40B4-BE49-F238E27FC236}">
                <a16:creationId xmlns:a16="http://schemas.microsoft.com/office/drawing/2014/main" id="{FFB33389-4621-15B8-CC03-EC2BAADAED09}"/>
              </a:ext>
            </a:extLst>
          </p:cNvPr>
          <p:cNvGraphicFramePr>
            <a:graphicFrameLocks noGrp="1"/>
          </p:cNvGraphicFramePr>
          <p:nvPr>
            <p:extLst>
              <p:ext uri="{D42A27DB-BD31-4B8C-83A1-F6EECF244321}">
                <p14:modId xmlns:p14="http://schemas.microsoft.com/office/powerpoint/2010/main" val="3418483832"/>
              </p:ext>
            </p:extLst>
          </p:nvPr>
        </p:nvGraphicFramePr>
        <p:xfrm>
          <a:off x="251520" y="2346624"/>
          <a:ext cx="4176000" cy="2318699"/>
        </p:xfrm>
        <a:graphic>
          <a:graphicData uri="http://schemas.openxmlformats.org/drawingml/2006/table">
            <a:tbl>
              <a:tblPr firstRow="1" bandRow="1">
                <a:tableStyleId>{5940675A-B579-460E-94D1-54222C63F5DA}</a:tableStyleId>
              </a:tblPr>
              <a:tblGrid>
                <a:gridCol w="720000">
                  <a:extLst>
                    <a:ext uri="{9D8B030D-6E8A-4147-A177-3AD203B41FA5}">
                      <a16:colId xmlns:a16="http://schemas.microsoft.com/office/drawing/2014/main" val="172406178"/>
                    </a:ext>
                  </a:extLst>
                </a:gridCol>
                <a:gridCol w="576000">
                  <a:extLst>
                    <a:ext uri="{9D8B030D-6E8A-4147-A177-3AD203B41FA5}">
                      <a16:colId xmlns:a16="http://schemas.microsoft.com/office/drawing/2014/main" val="1055651075"/>
                    </a:ext>
                  </a:extLst>
                </a:gridCol>
                <a:gridCol w="576000">
                  <a:extLst>
                    <a:ext uri="{9D8B030D-6E8A-4147-A177-3AD203B41FA5}">
                      <a16:colId xmlns:a16="http://schemas.microsoft.com/office/drawing/2014/main" val="884838355"/>
                    </a:ext>
                  </a:extLst>
                </a:gridCol>
                <a:gridCol w="576000">
                  <a:extLst>
                    <a:ext uri="{9D8B030D-6E8A-4147-A177-3AD203B41FA5}">
                      <a16:colId xmlns:a16="http://schemas.microsoft.com/office/drawing/2014/main" val="2911517556"/>
                    </a:ext>
                  </a:extLst>
                </a:gridCol>
                <a:gridCol w="576000">
                  <a:extLst>
                    <a:ext uri="{9D8B030D-6E8A-4147-A177-3AD203B41FA5}">
                      <a16:colId xmlns:a16="http://schemas.microsoft.com/office/drawing/2014/main" val="4232164755"/>
                    </a:ext>
                  </a:extLst>
                </a:gridCol>
                <a:gridCol w="576000">
                  <a:extLst>
                    <a:ext uri="{9D8B030D-6E8A-4147-A177-3AD203B41FA5}">
                      <a16:colId xmlns:a16="http://schemas.microsoft.com/office/drawing/2014/main" val="2458884806"/>
                    </a:ext>
                  </a:extLst>
                </a:gridCol>
                <a:gridCol w="576000">
                  <a:extLst>
                    <a:ext uri="{9D8B030D-6E8A-4147-A177-3AD203B41FA5}">
                      <a16:colId xmlns:a16="http://schemas.microsoft.com/office/drawing/2014/main" val="1192198917"/>
                    </a:ext>
                  </a:extLst>
                </a:gridCol>
              </a:tblGrid>
              <a:tr h="204705">
                <a:tc rowSpan="2">
                  <a:txBody>
                    <a:bodyPr/>
                    <a:lstStyle/>
                    <a:p>
                      <a:pPr algn="r"/>
                      <a:r>
                        <a:rPr kumimoji="1" lang="ja-JP" altLang="en-US" sz="700" dirty="0">
                          <a:solidFill>
                            <a:schemeClr val="tx1"/>
                          </a:solidFill>
                          <a:latin typeface="+mn-ea"/>
                          <a:ea typeface="+mn-ea"/>
                        </a:rPr>
                        <a:t>業務プロセス</a:t>
                      </a: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ja-JP" altLang="en-US" sz="700" dirty="0">
                        <a:solidFill>
                          <a:schemeClr val="tx1"/>
                        </a:solidFill>
                        <a:latin typeface="+mn-ea"/>
                        <a:ea typeface="+mn-ea"/>
                      </a:endParaRPr>
                    </a:p>
                    <a:p>
                      <a:pPr algn="l"/>
                      <a:r>
                        <a:rPr kumimoji="1" lang="ja-JP" altLang="en-US" sz="700" dirty="0">
                          <a:solidFill>
                            <a:schemeClr val="tx1"/>
                          </a:solidFill>
                          <a:latin typeface="+mn-ea"/>
                          <a:ea typeface="+mn-ea"/>
                        </a:rPr>
                        <a:t>インフラ分野</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noFill/>
                  </a:tcPr>
                </a:tc>
                <a:tc gridSpan="2">
                  <a:txBody>
                    <a:bodyPr/>
                    <a:lstStyle/>
                    <a:p>
                      <a:pPr algn="ctr"/>
                      <a:r>
                        <a:rPr kumimoji="1" lang="ja-JP" altLang="en-US" sz="1000" dirty="0">
                          <a:solidFill>
                            <a:schemeClr val="bg1"/>
                          </a:solidFill>
                          <a:latin typeface="+mn-ea"/>
                          <a:ea typeface="+mn-ea"/>
                        </a:rPr>
                        <a:t>日常維持管理業務</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gridSpan="4">
                  <a:txBody>
                    <a:bodyPr/>
                    <a:lstStyle/>
                    <a:p>
                      <a:pPr algn="ctr"/>
                      <a:r>
                        <a:rPr kumimoji="1" lang="ja-JP" altLang="en-US" sz="1000" dirty="0">
                          <a:solidFill>
                            <a:schemeClr val="bg1"/>
                          </a:solidFill>
                          <a:latin typeface="+mn-ea"/>
                          <a:ea typeface="+mn-ea"/>
                        </a:rPr>
                        <a:t>構造物の定期点検関連</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endParaRPr kumimoji="1" lang="ja-JP" altLang="en-US"/>
                    </a:p>
                  </a:txBody>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2093253002"/>
                  </a:ext>
                </a:extLst>
              </a:tr>
              <a:tr h="347561">
                <a:tc vMerge="1">
                  <a:txBody>
                    <a:bodyPr/>
                    <a:lstStyle/>
                    <a:p>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p>
                      <a:pPr algn="ctr"/>
                      <a:r>
                        <a:rPr kumimoji="1" lang="ja-JP" altLang="en-US" sz="1000" dirty="0">
                          <a:solidFill>
                            <a:schemeClr val="bg1"/>
                          </a:solidFill>
                          <a:latin typeface="+mn-ea"/>
                          <a:ea typeface="+mn-ea"/>
                        </a:rPr>
                        <a:t>窓口</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業務</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p>
                      <a:pPr algn="ctr"/>
                      <a:r>
                        <a:rPr kumimoji="1" lang="ja-JP" altLang="en-US" sz="1000" dirty="0">
                          <a:solidFill>
                            <a:schemeClr val="bg1"/>
                          </a:solidFill>
                          <a:latin typeface="+mn-ea"/>
                          <a:ea typeface="+mn-ea"/>
                        </a:rPr>
                        <a:t>維持</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作業</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p>
                      <a:pPr algn="ctr"/>
                      <a:r>
                        <a:rPr kumimoji="1" lang="ja-JP" altLang="en-US" sz="1000" dirty="0">
                          <a:solidFill>
                            <a:schemeClr val="bg1"/>
                          </a:solidFill>
                          <a:latin typeface="+mn-ea"/>
                          <a:ea typeface="+mn-ea"/>
                        </a:rPr>
                        <a:t>計画</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策定</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p>
                      <a:pPr algn="ctr"/>
                      <a:r>
                        <a:rPr kumimoji="1" lang="ja-JP" altLang="en-US" sz="1000" dirty="0">
                          <a:solidFill>
                            <a:schemeClr val="bg1"/>
                          </a:solidFill>
                          <a:latin typeface="+mn-ea"/>
                          <a:ea typeface="+mn-ea"/>
                        </a:rPr>
                        <a:t>点検</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p>
                      <a:pPr algn="ctr"/>
                      <a:r>
                        <a:rPr kumimoji="1" lang="ja-JP" altLang="en-US" sz="1000">
                          <a:solidFill>
                            <a:schemeClr val="bg1"/>
                          </a:solidFill>
                          <a:latin typeface="+mn-ea"/>
                          <a:ea typeface="+mn-ea"/>
                        </a:rPr>
                        <a:t>設計</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p>
                      <a:pPr algn="ctr"/>
                      <a:r>
                        <a:rPr kumimoji="1" lang="ja-JP" altLang="en-US" sz="1000">
                          <a:solidFill>
                            <a:schemeClr val="bg1"/>
                          </a:solidFill>
                          <a:latin typeface="+mn-ea"/>
                          <a:ea typeface="+mn-ea"/>
                        </a:rPr>
                        <a:t>工事</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1357153111"/>
                  </a:ext>
                </a:extLst>
              </a:tr>
              <a:tr h="181570">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mn-ea"/>
                          <a:ea typeface="+mn-ea"/>
                        </a:rPr>
                        <a:t>道路</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rowSpan="2">
                  <a:txBody>
                    <a:bodyPr/>
                    <a:lstStyle/>
                    <a:p>
                      <a:pPr algn="ctr"/>
                      <a:endParaRPr kumimoji="1" lang="en-US" altLang="ja-JP"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rowSpan="2">
                  <a:txBody>
                    <a:bodyPr/>
                    <a:lstStyle/>
                    <a:p>
                      <a:pPr algn="ctr"/>
                      <a:endParaRPr kumimoji="1" lang="en-US" altLang="ja-JP"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ctr"/>
                      <a:r>
                        <a:rPr kumimoji="1" lang="ja-JP" altLang="en-US" sz="800" dirty="0">
                          <a:solidFill>
                            <a:schemeClr val="tx1"/>
                          </a:solidFill>
                          <a:latin typeface="+mn-ea"/>
                          <a:ea typeface="+mn-ea"/>
                        </a:rPr>
                        <a:t>橋梁</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solidFill>
                  </a:tcPr>
                </a:tc>
                <a:tc>
                  <a:txBody>
                    <a:bodyPr/>
                    <a:lstStyle/>
                    <a:p>
                      <a:pPr algn="ctr"/>
                      <a:r>
                        <a:rPr kumimoji="1" lang="ja-JP" altLang="en-US" sz="800" b="1" dirty="0">
                          <a:solidFill>
                            <a:schemeClr val="bg1"/>
                          </a:solidFill>
                          <a:latin typeface="+mn-ea"/>
                          <a:ea typeface="+mn-ea"/>
                        </a:rPr>
                        <a:t>橋梁</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800" dirty="0">
                          <a:solidFill>
                            <a:schemeClr val="tx1"/>
                          </a:solidFill>
                          <a:latin typeface="+mn-ea"/>
                          <a:ea typeface="+mn-ea"/>
                        </a:rPr>
                        <a:t>橋梁</a:t>
                      </a:r>
                      <a:r>
                        <a:rPr kumimoji="1" lang="en-US" altLang="ja-JP" sz="800" dirty="0">
                          <a:solidFill>
                            <a:schemeClr val="tx1"/>
                          </a:solidFill>
                          <a:latin typeface="+mn-ea"/>
                          <a:ea typeface="+mn-ea"/>
                        </a:rPr>
                        <a:t>※1</a:t>
                      </a:r>
                      <a:endParaRPr kumimoji="1" lang="ja-JP" altLang="en-US"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a:txBody>
                    <a:bodyPr/>
                    <a:lstStyle/>
                    <a:p>
                      <a:pPr algn="ctr"/>
                      <a:r>
                        <a:rPr kumimoji="1" lang="ja-JP" altLang="en-US" sz="800" dirty="0">
                          <a:solidFill>
                            <a:schemeClr val="tx1"/>
                          </a:solidFill>
                          <a:latin typeface="+mn-ea"/>
                          <a:ea typeface="+mn-ea"/>
                        </a:rPr>
                        <a:t>橋梁</a:t>
                      </a:r>
                      <a:r>
                        <a:rPr kumimoji="1" lang="en-US" altLang="ja-JP" sz="800" dirty="0">
                          <a:solidFill>
                            <a:schemeClr val="tx1"/>
                          </a:solidFill>
                          <a:latin typeface="+mn-ea"/>
                          <a:ea typeface="+mn-ea"/>
                        </a:rPr>
                        <a:t>※2</a:t>
                      </a:r>
                      <a:endParaRPr kumimoji="1" lang="ja-JP" altLang="en-US"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85397074"/>
                  </a:ext>
                </a:extLst>
              </a:tr>
              <a:tr h="621779">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endParaRPr kumimoji="1" lang="ja-JP" altLang="en-US"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algn="l"/>
                      <a:endParaRPr kumimoji="1" lang="en-US" altLang="ja-JP"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l"/>
                      <a:endParaRPr kumimoji="1" lang="en-US" altLang="ja-JP" sz="800" dirty="0">
                        <a:solidFill>
                          <a:schemeClr val="tx1"/>
                        </a:solidFill>
                        <a:latin typeface="+mn-ea"/>
                        <a:ea typeface="+mn-ea"/>
                      </a:endParaRPr>
                    </a:p>
                  </a:txBody>
                  <a:tcPr marL="36000" marR="36000" marT="36000" marB="36000">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solidFill>
                          <a:schemeClr val="tx1"/>
                        </a:solidFill>
                        <a:latin typeface="+mn-ea"/>
                        <a:ea typeface="+mn-ea"/>
                      </a:endParaRPr>
                    </a:p>
                  </a:txBody>
                  <a:tcPr marL="36000" marR="36000" marT="36000" marB="36000">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extLst>
                  <a:ext uri="{0D108BD9-81ED-4DB2-BD59-A6C34878D82A}">
                    <a16:rowId xmlns:a16="http://schemas.microsoft.com/office/drawing/2014/main" val="979825436"/>
                  </a:ext>
                </a:extLst>
              </a:tr>
              <a:tr h="204705">
                <a:tc>
                  <a:txBody>
                    <a:bodyPr/>
                    <a:lstStyle/>
                    <a:p>
                      <a:pPr algn="ctr"/>
                      <a:r>
                        <a:rPr kumimoji="1" lang="ja-JP" altLang="en-US" sz="1000" dirty="0">
                          <a:latin typeface="+mn-ea"/>
                          <a:ea typeface="+mn-ea"/>
                        </a:rPr>
                        <a:t>河川</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en-US" altLang="ja-JP"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en-US" altLang="ja-JP"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en-US" altLang="ja-JP" sz="800" dirty="0">
                        <a:solidFill>
                          <a:schemeClr val="tx1">
                            <a:lumMod val="50000"/>
                            <a:lumOff val="50000"/>
                          </a:schemeClr>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en-US" altLang="ja-JP" sz="800" dirty="0">
                        <a:solidFill>
                          <a:schemeClr val="tx1">
                            <a:lumMod val="50000"/>
                            <a:lumOff val="50000"/>
                          </a:schemeClr>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en-US" altLang="ja-JP" sz="800" dirty="0">
                        <a:solidFill>
                          <a:schemeClr val="tx1">
                            <a:lumMod val="50000"/>
                            <a:lumOff val="50000"/>
                          </a:schemeClr>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en-US" altLang="ja-JP" sz="800" dirty="0">
                        <a:solidFill>
                          <a:schemeClr val="tx1">
                            <a:lumMod val="50000"/>
                            <a:lumOff val="50000"/>
                          </a:schemeClr>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extLst>
                  <a:ext uri="{0D108BD9-81ED-4DB2-BD59-A6C34878D82A}">
                    <a16:rowId xmlns:a16="http://schemas.microsoft.com/office/drawing/2014/main" val="1302042008"/>
                  </a:ext>
                </a:extLst>
              </a:tr>
              <a:tr h="20470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mn-ea"/>
                          <a:ea typeface="+mn-ea"/>
                        </a:rPr>
                        <a:t>公園</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algn="ctr" defTabSz="914400" rtl="0" eaLnBrk="1" latinLnBrk="0" hangingPunct="1"/>
                      <a:endParaRPr kumimoji="1" lang="ja-JP" altLang="en-US" sz="800" kern="1200" dirty="0">
                        <a:solidFill>
                          <a:schemeClr val="tx1"/>
                        </a:solidFill>
                        <a:latin typeface="+mn-ea"/>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algn="ctr" defTabSz="914400" rtl="0" eaLnBrk="1" latinLnBrk="0" hangingPunct="1"/>
                      <a:endParaRPr kumimoji="1" lang="ja-JP" altLang="en-US" sz="800" kern="1200" dirty="0">
                        <a:solidFill>
                          <a:schemeClr val="tx1"/>
                        </a:solidFill>
                        <a:latin typeface="+mn-ea"/>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ja-JP" altLang="en-US" sz="800" dirty="0">
                        <a:solidFill>
                          <a:schemeClr val="tx1">
                            <a:lumMod val="50000"/>
                            <a:lumOff val="50000"/>
                          </a:schemeClr>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ja-JP" altLang="en-US" sz="800" dirty="0">
                        <a:solidFill>
                          <a:schemeClr val="tx1">
                            <a:lumMod val="50000"/>
                            <a:lumOff val="50000"/>
                          </a:schemeClr>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ja-JP" altLang="en-US" sz="800" dirty="0">
                        <a:solidFill>
                          <a:schemeClr val="tx1">
                            <a:lumMod val="50000"/>
                            <a:lumOff val="50000"/>
                          </a:schemeClr>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ja-JP" altLang="en-US" sz="800" dirty="0">
                        <a:solidFill>
                          <a:schemeClr val="tx1">
                            <a:lumMod val="50000"/>
                            <a:lumOff val="50000"/>
                          </a:schemeClr>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extLst>
                  <a:ext uri="{0D108BD9-81ED-4DB2-BD59-A6C34878D82A}">
                    <a16:rowId xmlns:a16="http://schemas.microsoft.com/office/drawing/2014/main" val="2116069152"/>
                  </a:ext>
                </a:extLst>
              </a:tr>
              <a:tr h="204705">
                <a:tc>
                  <a:txBody>
                    <a:bodyPr/>
                    <a:lstStyle/>
                    <a:p>
                      <a:pPr algn="ctr"/>
                      <a:r>
                        <a:rPr kumimoji="1" lang="ja-JP" altLang="en-US" sz="1000" dirty="0">
                          <a:latin typeface="+mn-ea"/>
                          <a:ea typeface="+mn-ea"/>
                        </a:rPr>
                        <a:t>下水道</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ja-JP" altLang="en-US"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ja-JP" altLang="en-US"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extLst>
                  <a:ext uri="{0D108BD9-81ED-4DB2-BD59-A6C34878D82A}">
                    <a16:rowId xmlns:a16="http://schemas.microsoft.com/office/drawing/2014/main" val="1741040007"/>
                  </a:ext>
                </a:extLst>
              </a:tr>
              <a:tr h="204705">
                <a:tc>
                  <a:txBody>
                    <a:bodyPr/>
                    <a:lstStyle/>
                    <a:p>
                      <a:pPr algn="ctr"/>
                      <a:r>
                        <a:rPr kumimoji="1" lang="ja-JP" altLang="en-US" sz="1000" dirty="0">
                          <a:latin typeface="+mn-ea"/>
                          <a:ea typeface="+mn-ea"/>
                        </a:rPr>
                        <a:t>その他</a:t>
                      </a: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ja-JP" altLang="en-US"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algn="ctr"/>
                      <a:endParaRPr kumimoji="1" lang="ja-JP" altLang="en-US" sz="800" dirty="0">
                        <a:solidFill>
                          <a:schemeClr val="tx1"/>
                        </a:solidFill>
                        <a:latin typeface="+mn-ea"/>
                        <a:ea typeface="+mn-ea"/>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noFill/>
                  </a:tcPr>
                </a:tc>
                <a:extLst>
                  <a:ext uri="{0D108BD9-81ED-4DB2-BD59-A6C34878D82A}">
                    <a16:rowId xmlns:a16="http://schemas.microsoft.com/office/drawing/2014/main" val="811881651"/>
                  </a:ext>
                </a:extLst>
              </a:tr>
            </a:tbl>
          </a:graphicData>
        </a:graphic>
      </p:graphicFrame>
      <p:sp>
        <p:nvSpPr>
          <p:cNvPr id="40" name="テキスト ボックス 39">
            <a:extLst>
              <a:ext uri="{FF2B5EF4-FFF2-40B4-BE49-F238E27FC236}">
                <a16:creationId xmlns:a16="http://schemas.microsoft.com/office/drawing/2014/main" id="{F5ADDA05-7775-C129-2D38-4E2EDC85E52A}"/>
              </a:ext>
            </a:extLst>
          </p:cNvPr>
          <p:cNvSpPr txBox="1"/>
          <p:nvPr/>
        </p:nvSpPr>
        <p:spPr>
          <a:xfrm>
            <a:off x="179992" y="940693"/>
            <a:ext cx="8784016" cy="450629"/>
          </a:xfrm>
          <a:prstGeom prst="rect">
            <a:avLst/>
          </a:prstGeom>
          <a:noFill/>
          <a:ln w="19050">
            <a:solidFill>
              <a:schemeClr val="tx1">
                <a:lumMod val="65000"/>
                <a:lumOff val="35000"/>
              </a:schemeClr>
            </a:solidFill>
          </a:ln>
        </p:spPr>
        <p:txBody>
          <a:bodyPr wrap="square" rtlCol="0" anchor="ctr">
            <a:noAutofit/>
          </a:bodyPr>
          <a:lstStyle/>
          <a:p>
            <a:pPr algn="just"/>
            <a:r>
              <a:rPr lang="ja-JP" altLang="en-US" sz="1400" dirty="0">
                <a:latin typeface="BIZ UDゴシック" panose="020B0400000000000000" pitchFamily="49" charset="-128"/>
                <a:ea typeface="BIZ UDゴシック" panose="020B0400000000000000" pitchFamily="49" charset="-128"/>
              </a:rPr>
              <a:t>市町における「職員・技術力・ノウハウ」不足等への対応として、地域一括発注による技術力の補完や管理監督業務の効率化およびスケールメリットによるコスト縮減を実施</a:t>
            </a:r>
            <a:endParaRPr kumimoji="1" lang="en-US" altLang="ja-JP" sz="1400" dirty="0">
              <a:latin typeface="BIZ UDゴシック" panose="020B0400000000000000" pitchFamily="49" charset="-128"/>
              <a:ea typeface="BIZ UDゴシック" panose="020B0400000000000000" pitchFamily="49" charset="-128"/>
            </a:endParaRPr>
          </a:p>
        </p:txBody>
      </p:sp>
      <p:sp>
        <p:nvSpPr>
          <p:cNvPr id="15" name="四角形: 角を丸くする 14">
            <a:extLst>
              <a:ext uri="{FF2B5EF4-FFF2-40B4-BE49-F238E27FC236}">
                <a16:creationId xmlns:a16="http://schemas.microsoft.com/office/drawing/2014/main" id="{F1216FDB-1C20-41C7-BF13-025B125FF917}"/>
              </a:ext>
            </a:extLst>
          </p:cNvPr>
          <p:cNvSpPr/>
          <p:nvPr/>
        </p:nvSpPr>
        <p:spPr>
          <a:xfrm>
            <a:off x="4776502" y="3096310"/>
            <a:ext cx="2984712" cy="814311"/>
          </a:xfrm>
          <a:prstGeom prst="roundRect">
            <a:avLst>
              <a:gd name="adj" fmla="val 0"/>
            </a:avLst>
          </a:prstGeom>
          <a:solidFill>
            <a:srgbClr val="CCFFFF"/>
          </a:solidFill>
          <a:ln w="19050">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144000" bIns="36000" rtlCol="0" anchor="b" anchorCtr="0"/>
          <a:lstStyle/>
          <a:p>
            <a:pPr algn="r"/>
            <a:r>
              <a:rPr kumimoji="1" lang="ja-JP" altLang="en-US" sz="900" b="1" dirty="0">
                <a:solidFill>
                  <a:srgbClr val="0000CC"/>
                </a:solidFill>
                <a:latin typeface="BIZ UDゴシック" panose="020B0400000000000000" pitchFamily="49" charset="-128"/>
                <a:ea typeface="BIZ UDゴシック" panose="020B0400000000000000" pitchFamily="49" charset="-128"/>
              </a:rPr>
              <a:t>（公財）滋賀県建設技術センター</a:t>
            </a:r>
          </a:p>
        </p:txBody>
      </p:sp>
      <p:sp>
        <p:nvSpPr>
          <p:cNvPr id="16" name="テキスト ボックス 15">
            <a:extLst>
              <a:ext uri="{FF2B5EF4-FFF2-40B4-BE49-F238E27FC236}">
                <a16:creationId xmlns:a16="http://schemas.microsoft.com/office/drawing/2014/main" id="{6E2F57C9-7D11-438D-847D-FD726DE936B9}"/>
              </a:ext>
            </a:extLst>
          </p:cNvPr>
          <p:cNvSpPr txBox="1"/>
          <p:nvPr/>
        </p:nvSpPr>
        <p:spPr>
          <a:xfrm>
            <a:off x="5148064" y="2880000"/>
            <a:ext cx="638541" cy="211203"/>
          </a:xfrm>
          <a:prstGeom prst="rect">
            <a:avLst/>
          </a:prstGeom>
          <a:noFill/>
        </p:spPr>
        <p:txBody>
          <a:bodyPr wrap="square" lIns="36000" tIns="36000" rIns="36000" bIns="36000" rtlCol="0">
            <a:spAutoFit/>
          </a:bodyPr>
          <a:lstStyle/>
          <a:p>
            <a:r>
              <a:rPr kumimoji="1" lang="ja-JP" altLang="en-US" sz="900" dirty="0">
                <a:latin typeface="BIZ UDゴシック" panose="020B0400000000000000" pitchFamily="49" charset="-128"/>
                <a:ea typeface="BIZ UDゴシック" panose="020B0400000000000000" pitchFamily="49" charset="-128"/>
              </a:rPr>
              <a:t>協定締結</a:t>
            </a:r>
          </a:p>
        </p:txBody>
      </p:sp>
      <p:cxnSp>
        <p:nvCxnSpPr>
          <p:cNvPr id="31" name="直線矢印コネクタ 30">
            <a:extLst>
              <a:ext uri="{FF2B5EF4-FFF2-40B4-BE49-F238E27FC236}">
                <a16:creationId xmlns:a16="http://schemas.microsoft.com/office/drawing/2014/main" id="{00BF45D3-2B3F-4EAB-B808-47A60D1E7091}"/>
              </a:ext>
            </a:extLst>
          </p:cNvPr>
          <p:cNvCxnSpPr>
            <a:cxnSpLocks/>
          </p:cNvCxnSpPr>
          <p:nvPr/>
        </p:nvCxnSpPr>
        <p:spPr>
          <a:xfrm>
            <a:off x="5146512" y="3581411"/>
            <a:ext cx="0" cy="443152"/>
          </a:xfrm>
          <a:prstGeom prst="straightConnector1">
            <a:avLst/>
          </a:prstGeom>
          <a:ln>
            <a:headEnd type="triangle" w="sm" len="med"/>
            <a:tailEnd type="triangle" w="sm" len="med"/>
          </a:ln>
        </p:spPr>
        <p:style>
          <a:lnRef idx="1">
            <a:schemeClr val="dk1"/>
          </a:lnRef>
          <a:fillRef idx="0">
            <a:schemeClr val="dk1"/>
          </a:fillRef>
          <a:effectRef idx="0">
            <a:schemeClr val="dk1"/>
          </a:effectRef>
          <a:fontRef idx="minor">
            <a:schemeClr val="tx1"/>
          </a:fontRef>
        </p:style>
      </p:cxnSp>
      <p:sp>
        <p:nvSpPr>
          <p:cNvPr id="36" name="四角形: 角を丸くする 35">
            <a:extLst>
              <a:ext uri="{FF2B5EF4-FFF2-40B4-BE49-F238E27FC236}">
                <a16:creationId xmlns:a16="http://schemas.microsoft.com/office/drawing/2014/main" id="{B5DFC5B3-FBB9-4EEA-867B-E7429E3B5AD0}"/>
              </a:ext>
            </a:extLst>
          </p:cNvPr>
          <p:cNvSpPr/>
          <p:nvPr/>
        </p:nvSpPr>
        <p:spPr>
          <a:xfrm>
            <a:off x="4820828" y="3239895"/>
            <a:ext cx="756000" cy="341225"/>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kumimoji="1" lang="ja-JP" altLang="en-US" sz="800" dirty="0">
                <a:solidFill>
                  <a:schemeClr val="tx1"/>
                </a:solidFill>
                <a:latin typeface="BIZ UDゴシック" panose="020B0400000000000000" pitchFamily="49" charset="-128"/>
                <a:ea typeface="BIZ UDゴシック" panose="020B0400000000000000" pitchFamily="49" charset="-128"/>
              </a:rPr>
              <a:t>定期点検</a:t>
            </a:r>
            <a:endParaRPr kumimoji="1" lang="en-US" altLang="ja-JP" sz="800" dirty="0">
              <a:solidFill>
                <a:schemeClr val="tx1"/>
              </a:solidFill>
              <a:latin typeface="BIZ UDゴシック" panose="020B0400000000000000" pitchFamily="49" charset="-128"/>
              <a:ea typeface="BIZ UDゴシック" panose="020B0400000000000000" pitchFamily="49" charset="-128"/>
            </a:endParaRPr>
          </a:p>
          <a:p>
            <a:pPr algn="ctr"/>
            <a:r>
              <a:rPr lang="ja-JP" altLang="en-US" sz="800" dirty="0">
                <a:solidFill>
                  <a:schemeClr val="tx1"/>
                </a:solidFill>
                <a:latin typeface="BIZ UDゴシック" panose="020B0400000000000000" pitchFamily="49" charset="-128"/>
                <a:ea typeface="BIZ UDゴシック" panose="020B0400000000000000" pitchFamily="49" charset="-128"/>
              </a:rPr>
              <a:t>地域一括発注</a:t>
            </a:r>
            <a:endParaRPr kumimoji="1" lang="ja-JP" altLang="en-US" sz="800" dirty="0">
              <a:solidFill>
                <a:schemeClr val="tx1"/>
              </a:solidFill>
              <a:latin typeface="BIZ UDゴシック" panose="020B0400000000000000" pitchFamily="49" charset="-128"/>
              <a:ea typeface="BIZ UDゴシック" panose="020B0400000000000000" pitchFamily="49" charset="-128"/>
            </a:endParaRPr>
          </a:p>
        </p:txBody>
      </p:sp>
      <p:sp>
        <p:nvSpPr>
          <p:cNvPr id="41" name="テキスト ボックス 40">
            <a:extLst>
              <a:ext uri="{FF2B5EF4-FFF2-40B4-BE49-F238E27FC236}">
                <a16:creationId xmlns:a16="http://schemas.microsoft.com/office/drawing/2014/main" id="{D4B46D97-99C4-4409-9588-C21BCF246E8A}"/>
              </a:ext>
            </a:extLst>
          </p:cNvPr>
          <p:cNvSpPr txBox="1"/>
          <p:nvPr/>
        </p:nvSpPr>
        <p:spPr>
          <a:xfrm>
            <a:off x="5146512" y="3649845"/>
            <a:ext cx="705719" cy="195814"/>
          </a:xfrm>
          <a:prstGeom prst="rect">
            <a:avLst/>
          </a:prstGeom>
          <a:noFill/>
        </p:spPr>
        <p:txBody>
          <a:bodyPr wrap="square" lIns="36000" tIns="36000" rIns="36000" bIns="36000" rtlCol="0">
            <a:spAutoFit/>
          </a:bodyPr>
          <a:lstStyle>
            <a:defPPr>
              <a:defRPr lang="ja-JP"/>
            </a:defPPr>
            <a:lvl1pPr>
              <a:defRPr sz="900">
                <a:latin typeface="BIZ UDゴシック" panose="020B0400000000000000" pitchFamily="49" charset="-128"/>
                <a:ea typeface="BIZ UDゴシック" panose="020B0400000000000000" pitchFamily="49" charset="-128"/>
              </a:defRPr>
            </a:lvl1pPr>
          </a:lstStyle>
          <a:p>
            <a:r>
              <a:rPr lang="ja-JP" altLang="en-US" sz="800" dirty="0"/>
              <a:t>地域一括発注</a:t>
            </a:r>
          </a:p>
        </p:txBody>
      </p:sp>
      <p:sp>
        <p:nvSpPr>
          <p:cNvPr id="42" name="四角形: 角を丸くする 41">
            <a:extLst>
              <a:ext uri="{FF2B5EF4-FFF2-40B4-BE49-F238E27FC236}">
                <a16:creationId xmlns:a16="http://schemas.microsoft.com/office/drawing/2014/main" id="{5858A823-A561-4D60-9D26-400D677932E6}"/>
              </a:ext>
            </a:extLst>
          </p:cNvPr>
          <p:cNvSpPr/>
          <p:nvPr/>
        </p:nvSpPr>
        <p:spPr>
          <a:xfrm>
            <a:off x="6641754" y="3240389"/>
            <a:ext cx="936000" cy="432000"/>
          </a:xfrm>
          <a:prstGeom prst="round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kumimoji="1" lang="ja-JP" altLang="en-US" sz="800" dirty="0">
                <a:solidFill>
                  <a:schemeClr val="tx1"/>
                </a:solidFill>
                <a:latin typeface="BIZ UDゴシック" panose="020B0400000000000000" pitchFamily="49" charset="-128"/>
                <a:ea typeface="BIZ UDゴシック" panose="020B0400000000000000" pitchFamily="49" charset="-128"/>
              </a:rPr>
              <a:t>修繕工事</a:t>
            </a:r>
            <a:endParaRPr kumimoji="1" lang="en-US" altLang="ja-JP" sz="800" dirty="0">
              <a:solidFill>
                <a:schemeClr val="tx1"/>
              </a:solidFill>
              <a:latin typeface="BIZ UDゴシック" panose="020B0400000000000000" pitchFamily="49" charset="-128"/>
              <a:ea typeface="BIZ UDゴシック" panose="020B0400000000000000" pitchFamily="49" charset="-128"/>
            </a:endParaRPr>
          </a:p>
          <a:p>
            <a:pPr algn="ctr"/>
            <a:r>
              <a:rPr kumimoji="1" lang="ja-JP" altLang="en-US" sz="800" dirty="0">
                <a:solidFill>
                  <a:schemeClr val="tx1"/>
                </a:solidFill>
                <a:latin typeface="BIZ UDゴシック" panose="020B0400000000000000" pitchFamily="49" charset="-128"/>
                <a:ea typeface="BIZ UDゴシック" panose="020B0400000000000000" pitchFamily="49" charset="-128"/>
              </a:rPr>
              <a:t>積算受託業務</a:t>
            </a:r>
            <a:endParaRPr kumimoji="1" lang="en-US" altLang="ja-JP" sz="800" dirty="0">
              <a:solidFill>
                <a:schemeClr val="tx1"/>
              </a:solidFill>
              <a:latin typeface="BIZ UDゴシック" panose="020B0400000000000000" pitchFamily="49" charset="-128"/>
              <a:ea typeface="BIZ UDゴシック" panose="020B0400000000000000" pitchFamily="49" charset="-128"/>
            </a:endParaRPr>
          </a:p>
          <a:p>
            <a:pPr algn="ctr"/>
            <a:r>
              <a:rPr kumimoji="1" lang="ja-JP" altLang="en-US" sz="800" dirty="0">
                <a:solidFill>
                  <a:schemeClr val="tx1"/>
                </a:solidFill>
                <a:latin typeface="BIZ UDゴシック" panose="020B0400000000000000" pitchFamily="49" charset="-128"/>
                <a:ea typeface="BIZ UDゴシック" panose="020B0400000000000000" pitchFamily="49" charset="-128"/>
              </a:rPr>
              <a:t>監督支援受託業務</a:t>
            </a:r>
          </a:p>
        </p:txBody>
      </p:sp>
      <p:sp>
        <p:nvSpPr>
          <p:cNvPr id="44" name="テキスト ボックス 43">
            <a:extLst>
              <a:ext uri="{FF2B5EF4-FFF2-40B4-BE49-F238E27FC236}">
                <a16:creationId xmlns:a16="http://schemas.microsoft.com/office/drawing/2014/main" id="{997626F9-94D7-4215-A1D8-8B67BEE4239C}"/>
              </a:ext>
            </a:extLst>
          </p:cNvPr>
          <p:cNvSpPr txBox="1"/>
          <p:nvPr/>
        </p:nvSpPr>
        <p:spPr>
          <a:xfrm>
            <a:off x="7756244" y="3248586"/>
            <a:ext cx="251452" cy="676972"/>
          </a:xfrm>
          <a:prstGeom prst="rect">
            <a:avLst/>
          </a:prstGeom>
          <a:noFill/>
        </p:spPr>
        <p:txBody>
          <a:bodyPr vert="eaVert" wrap="square" lIns="0" tIns="0" rIns="0" bIns="0" rtlCol="0" anchor="ctr" anchorCtr="0">
            <a:noAutofit/>
          </a:bodyPr>
          <a:lstStyle/>
          <a:p>
            <a:r>
              <a:rPr lang="ja-JP" altLang="en-US" sz="800" dirty="0">
                <a:latin typeface="BIZ UDゴシック" panose="020B0400000000000000" pitchFamily="49" charset="-128"/>
                <a:ea typeface="BIZ UDゴシック" panose="020B0400000000000000" pitchFamily="49" charset="-128"/>
              </a:rPr>
              <a:t>オブザーバー</a:t>
            </a:r>
            <a:r>
              <a:rPr lang="ja-JP" altLang="en-US" sz="1050" dirty="0">
                <a:latin typeface="BIZ UDゴシック" panose="020B0400000000000000" pitchFamily="49" charset="-128"/>
                <a:ea typeface="BIZ UDゴシック" panose="020B0400000000000000" pitchFamily="49" charset="-128"/>
              </a:rPr>
              <a:t>　　   </a:t>
            </a:r>
            <a:endParaRPr kumimoji="1" lang="ja-JP" altLang="en-US" sz="1050" dirty="0">
              <a:latin typeface="BIZ UDゴシック" panose="020B0400000000000000" pitchFamily="49" charset="-128"/>
              <a:ea typeface="BIZ UDゴシック" panose="020B0400000000000000" pitchFamily="49" charset="-128"/>
            </a:endParaRPr>
          </a:p>
        </p:txBody>
      </p:sp>
      <p:sp>
        <p:nvSpPr>
          <p:cNvPr id="45" name="テキスト ボックス 44">
            <a:extLst>
              <a:ext uri="{FF2B5EF4-FFF2-40B4-BE49-F238E27FC236}">
                <a16:creationId xmlns:a16="http://schemas.microsoft.com/office/drawing/2014/main" id="{41CACE57-45E8-4CEB-BD80-AE2F497356CF}"/>
              </a:ext>
            </a:extLst>
          </p:cNvPr>
          <p:cNvSpPr txBox="1"/>
          <p:nvPr/>
        </p:nvSpPr>
        <p:spPr>
          <a:xfrm>
            <a:off x="8007696" y="4183195"/>
            <a:ext cx="884304" cy="379437"/>
          </a:xfrm>
          <a:prstGeom prst="rect">
            <a:avLst/>
          </a:prstGeom>
          <a:solidFill>
            <a:schemeClr val="tx2">
              <a:lumMod val="60000"/>
              <a:lumOff val="40000"/>
            </a:schemeClr>
          </a:solidFill>
          <a:ln w="12700">
            <a:solidFill>
              <a:srgbClr val="0000CC"/>
            </a:solidFill>
          </a:ln>
        </p:spPr>
        <p:txBody>
          <a:bodyPr vert="horz" wrap="square" rtlCol="0" anchor="ctr" anchorCtr="0">
            <a:noAutofit/>
          </a:bodyPr>
          <a:lstStyle/>
          <a:p>
            <a:pPr algn="ctr"/>
            <a:r>
              <a:rPr kumimoji="1" lang="ja-JP" altLang="en-US" sz="1050" b="1" dirty="0">
                <a:solidFill>
                  <a:schemeClr val="bg1"/>
                </a:solidFill>
                <a:latin typeface="BIZ UDゴシック" panose="020B0400000000000000" pitchFamily="49" charset="-128"/>
                <a:ea typeface="BIZ UDゴシック" panose="020B0400000000000000" pitchFamily="49" charset="-128"/>
              </a:rPr>
              <a:t>滋賀県</a:t>
            </a:r>
            <a:endParaRPr kumimoji="1" lang="en-US" altLang="ja-JP" sz="1050" b="1" dirty="0">
              <a:solidFill>
                <a:schemeClr val="bg1"/>
              </a:solidFill>
              <a:latin typeface="BIZ UDゴシック" panose="020B0400000000000000" pitchFamily="49" charset="-128"/>
              <a:ea typeface="BIZ UDゴシック" panose="020B0400000000000000" pitchFamily="49" charset="-128"/>
            </a:endParaRPr>
          </a:p>
        </p:txBody>
      </p:sp>
      <p:sp>
        <p:nvSpPr>
          <p:cNvPr id="46" name="テキスト ボックス 45">
            <a:extLst>
              <a:ext uri="{FF2B5EF4-FFF2-40B4-BE49-F238E27FC236}">
                <a16:creationId xmlns:a16="http://schemas.microsoft.com/office/drawing/2014/main" id="{1EEFCDBD-44E1-4EEF-A051-2C8D0599CB96}"/>
              </a:ext>
            </a:extLst>
          </p:cNvPr>
          <p:cNvSpPr txBox="1"/>
          <p:nvPr/>
        </p:nvSpPr>
        <p:spPr>
          <a:xfrm>
            <a:off x="7235948" y="4030070"/>
            <a:ext cx="733162" cy="195814"/>
          </a:xfrm>
          <a:prstGeom prst="rect">
            <a:avLst/>
          </a:prstGeom>
          <a:noFill/>
        </p:spPr>
        <p:txBody>
          <a:bodyPr wrap="square" lIns="36000" tIns="36000" rIns="36000" bIns="36000" rtlCol="0">
            <a:spAutoFit/>
          </a:bodyPr>
          <a:lstStyle/>
          <a:p>
            <a:r>
              <a:rPr kumimoji="1" lang="ja-JP" altLang="en-US" sz="800" dirty="0">
                <a:latin typeface="BIZ UDゴシック" panose="020B0400000000000000" pitchFamily="49" charset="-128"/>
                <a:ea typeface="BIZ UDゴシック" panose="020B0400000000000000" pitchFamily="49" charset="-128"/>
              </a:rPr>
              <a:t>技術職員派遣</a:t>
            </a:r>
          </a:p>
        </p:txBody>
      </p:sp>
      <p:sp>
        <p:nvSpPr>
          <p:cNvPr id="60" name="四角形: 角を丸くする 59">
            <a:extLst>
              <a:ext uri="{FF2B5EF4-FFF2-40B4-BE49-F238E27FC236}">
                <a16:creationId xmlns:a16="http://schemas.microsoft.com/office/drawing/2014/main" id="{FBC74CAE-C640-483D-BF6A-FABB53D1A0D8}"/>
              </a:ext>
            </a:extLst>
          </p:cNvPr>
          <p:cNvSpPr/>
          <p:nvPr/>
        </p:nvSpPr>
        <p:spPr>
          <a:xfrm>
            <a:off x="5630499" y="3239895"/>
            <a:ext cx="936000" cy="341225"/>
          </a:xfrm>
          <a:prstGeom prst="roundRect">
            <a:avLst/>
          </a:prstGeom>
          <a:solidFill>
            <a:schemeClr val="bg1"/>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ja-JP" altLang="en-US" sz="800" dirty="0">
                <a:solidFill>
                  <a:schemeClr val="tx1"/>
                </a:solidFill>
                <a:latin typeface="BIZ UDゴシック" panose="020B0400000000000000" pitchFamily="49" charset="-128"/>
                <a:ea typeface="BIZ UDゴシック" panose="020B0400000000000000" pitchFamily="49" charset="-128"/>
              </a:rPr>
              <a:t>修繕</a:t>
            </a:r>
            <a:r>
              <a:rPr kumimoji="1" lang="ja-JP" altLang="en-US" sz="800" dirty="0">
                <a:solidFill>
                  <a:schemeClr val="tx1"/>
                </a:solidFill>
                <a:latin typeface="BIZ UDゴシック" panose="020B0400000000000000" pitchFamily="49" charset="-128"/>
                <a:ea typeface="BIZ UDゴシック" panose="020B0400000000000000" pitchFamily="49" charset="-128"/>
              </a:rPr>
              <a:t>設計</a:t>
            </a:r>
            <a:endParaRPr kumimoji="1" lang="en-US" altLang="ja-JP" sz="800" dirty="0">
              <a:solidFill>
                <a:schemeClr val="tx1"/>
              </a:solidFill>
              <a:latin typeface="BIZ UDゴシック" panose="020B0400000000000000" pitchFamily="49" charset="-128"/>
              <a:ea typeface="BIZ UDゴシック" panose="020B0400000000000000" pitchFamily="49" charset="-128"/>
            </a:endParaRPr>
          </a:p>
          <a:p>
            <a:pPr algn="ctr"/>
            <a:r>
              <a:rPr lang="ja-JP" altLang="en-US" sz="800" dirty="0">
                <a:solidFill>
                  <a:schemeClr val="tx1"/>
                </a:solidFill>
                <a:latin typeface="BIZ UDゴシック" panose="020B0400000000000000" pitchFamily="49" charset="-128"/>
                <a:ea typeface="BIZ UDゴシック" panose="020B0400000000000000" pitchFamily="49" charset="-128"/>
              </a:rPr>
              <a:t>監督支援受託業務</a:t>
            </a:r>
            <a:endParaRPr kumimoji="1" lang="ja-JP" altLang="en-US" sz="800" dirty="0">
              <a:solidFill>
                <a:schemeClr val="tx1"/>
              </a:solidFill>
              <a:latin typeface="BIZ UDゴシック" panose="020B0400000000000000" pitchFamily="49" charset="-128"/>
              <a:ea typeface="BIZ UDゴシック" panose="020B0400000000000000" pitchFamily="49" charset="-128"/>
            </a:endParaRPr>
          </a:p>
        </p:txBody>
      </p:sp>
      <p:grpSp>
        <p:nvGrpSpPr>
          <p:cNvPr id="21" name="グループ化 20">
            <a:extLst>
              <a:ext uri="{FF2B5EF4-FFF2-40B4-BE49-F238E27FC236}">
                <a16:creationId xmlns:a16="http://schemas.microsoft.com/office/drawing/2014/main" id="{40E62AAF-3897-C1BE-186D-78C4387E38D3}"/>
              </a:ext>
            </a:extLst>
          </p:cNvPr>
          <p:cNvGrpSpPr/>
          <p:nvPr/>
        </p:nvGrpSpPr>
        <p:grpSpPr>
          <a:xfrm>
            <a:off x="4782846" y="2016000"/>
            <a:ext cx="4140000" cy="792000"/>
            <a:chOff x="4729008" y="2016000"/>
            <a:chExt cx="3744000" cy="792000"/>
          </a:xfrm>
        </p:grpSpPr>
        <p:sp>
          <p:nvSpPr>
            <p:cNvPr id="28" name="テキスト ボックス 27">
              <a:extLst>
                <a:ext uri="{FF2B5EF4-FFF2-40B4-BE49-F238E27FC236}">
                  <a16:creationId xmlns:a16="http://schemas.microsoft.com/office/drawing/2014/main" id="{09802CDF-5419-3C5C-B11E-01F653B9D062}"/>
                </a:ext>
              </a:extLst>
            </p:cNvPr>
            <p:cNvSpPr txBox="1"/>
            <p:nvPr/>
          </p:nvSpPr>
          <p:spPr>
            <a:xfrm>
              <a:off x="4729008" y="2016000"/>
              <a:ext cx="3744000" cy="792000"/>
            </a:xfrm>
            <a:prstGeom prst="rect">
              <a:avLst/>
            </a:prstGeom>
            <a:solidFill>
              <a:srgbClr val="CCFFCC"/>
            </a:solidFill>
            <a:ln w="12700">
              <a:solidFill>
                <a:srgbClr val="008000"/>
              </a:solidFill>
              <a:prstDash val="solid"/>
            </a:ln>
          </p:spPr>
          <p:txBody>
            <a:bodyPr wrap="square" rtlCol="0" anchor="ctr">
              <a:noAutofit/>
            </a:bodyPr>
            <a:lstStyle/>
            <a:p>
              <a:pPr algn="ctr"/>
              <a:endParaRPr kumimoji="1" lang="en-US" altLang="ja-JP" sz="900" dirty="0">
                <a:solidFill>
                  <a:srgbClr val="FF0000"/>
                </a:solidFill>
                <a:latin typeface="BIZ UDゴシック" panose="020B0400000000000000" pitchFamily="49" charset="-128"/>
                <a:ea typeface="BIZ UDゴシック" panose="020B0400000000000000" pitchFamily="49" charset="-128"/>
              </a:endParaRPr>
            </a:p>
          </p:txBody>
        </p:sp>
        <p:sp>
          <p:nvSpPr>
            <p:cNvPr id="8" name="テキスト ボックス 7">
              <a:extLst>
                <a:ext uri="{FF2B5EF4-FFF2-40B4-BE49-F238E27FC236}">
                  <a16:creationId xmlns:a16="http://schemas.microsoft.com/office/drawing/2014/main" id="{BD6CBE23-AC5D-46A6-B3AF-643E0B88E897}"/>
                </a:ext>
              </a:extLst>
            </p:cNvPr>
            <p:cNvSpPr txBox="1"/>
            <p:nvPr/>
          </p:nvSpPr>
          <p:spPr>
            <a:xfrm>
              <a:off x="4788000" y="2052000"/>
              <a:ext cx="432000" cy="195814"/>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大津市</a:t>
              </a:r>
            </a:p>
          </p:txBody>
        </p:sp>
        <p:sp>
          <p:nvSpPr>
            <p:cNvPr id="27" name="テキスト ボックス 26">
              <a:extLst>
                <a:ext uri="{FF2B5EF4-FFF2-40B4-BE49-F238E27FC236}">
                  <a16:creationId xmlns:a16="http://schemas.microsoft.com/office/drawing/2014/main" id="{F159751F-2673-4317-B606-D5A6EE18ACD9}"/>
                </a:ext>
              </a:extLst>
            </p:cNvPr>
            <p:cNvSpPr txBox="1"/>
            <p:nvPr/>
          </p:nvSpPr>
          <p:spPr>
            <a:xfrm>
              <a:off x="5292000" y="2052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草津市</a:t>
              </a:r>
            </a:p>
          </p:txBody>
        </p:sp>
        <p:sp>
          <p:nvSpPr>
            <p:cNvPr id="66" name="テキスト ボックス 65">
              <a:extLst>
                <a:ext uri="{FF2B5EF4-FFF2-40B4-BE49-F238E27FC236}">
                  <a16:creationId xmlns:a16="http://schemas.microsoft.com/office/drawing/2014/main" id="{A0117579-27B3-4F3D-B5EE-0ED02DF5FF32}"/>
                </a:ext>
              </a:extLst>
            </p:cNvPr>
            <p:cNvSpPr txBox="1"/>
            <p:nvPr/>
          </p:nvSpPr>
          <p:spPr>
            <a:xfrm>
              <a:off x="5796000" y="2052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栗東市</a:t>
              </a:r>
            </a:p>
          </p:txBody>
        </p:sp>
        <p:sp>
          <p:nvSpPr>
            <p:cNvPr id="67" name="テキスト ボックス 66">
              <a:extLst>
                <a:ext uri="{FF2B5EF4-FFF2-40B4-BE49-F238E27FC236}">
                  <a16:creationId xmlns:a16="http://schemas.microsoft.com/office/drawing/2014/main" id="{DF905222-1C40-4BF9-B3CF-27FC9237B683}"/>
                </a:ext>
              </a:extLst>
            </p:cNvPr>
            <p:cNvSpPr txBox="1"/>
            <p:nvPr/>
          </p:nvSpPr>
          <p:spPr>
            <a:xfrm>
              <a:off x="6300000" y="2052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甲賀市</a:t>
              </a:r>
            </a:p>
          </p:txBody>
        </p:sp>
        <p:sp>
          <p:nvSpPr>
            <p:cNvPr id="68" name="テキスト ボックス 67">
              <a:extLst>
                <a:ext uri="{FF2B5EF4-FFF2-40B4-BE49-F238E27FC236}">
                  <a16:creationId xmlns:a16="http://schemas.microsoft.com/office/drawing/2014/main" id="{696FD29E-24F3-4A62-AAFA-2E2C2856B57E}"/>
                </a:ext>
              </a:extLst>
            </p:cNvPr>
            <p:cNvSpPr txBox="1"/>
            <p:nvPr/>
          </p:nvSpPr>
          <p:spPr>
            <a:xfrm>
              <a:off x="6804000" y="2052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長浜市</a:t>
              </a:r>
            </a:p>
          </p:txBody>
        </p:sp>
        <p:sp>
          <p:nvSpPr>
            <p:cNvPr id="69" name="テキスト ボックス 68">
              <a:extLst>
                <a:ext uri="{FF2B5EF4-FFF2-40B4-BE49-F238E27FC236}">
                  <a16:creationId xmlns:a16="http://schemas.microsoft.com/office/drawing/2014/main" id="{5D633E8D-1E36-4CCC-917E-D6F3BE00CC45}"/>
                </a:ext>
              </a:extLst>
            </p:cNvPr>
            <p:cNvSpPr txBox="1"/>
            <p:nvPr/>
          </p:nvSpPr>
          <p:spPr>
            <a:xfrm>
              <a:off x="7308000" y="2052000"/>
              <a:ext cx="648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近江八幡市</a:t>
              </a:r>
            </a:p>
          </p:txBody>
        </p:sp>
        <p:sp>
          <p:nvSpPr>
            <p:cNvPr id="70" name="テキスト ボックス 69">
              <a:extLst>
                <a:ext uri="{FF2B5EF4-FFF2-40B4-BE49-F238E27FC236}">
                  <a16:creationId xmlns:a16="http://schemas.microsoft.com/office/drawing/2014/main" id="{DCF4BA44-C7C1-4484-906D-9CEEEA6F9FE8}"/>
                </a:ext>
              </a:extLst>
            </p:cNvPr>
            <p:cNvSpPr txBox="1"/>
            <p:nvPr/>
          </p:nvSpPr>
          <p:spPr>
            <a:xfrm>
              <a:off x="4788000" y="2304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守山市</a:t>
              </a:r>
            </a:p>
          </p:txBody>
        </p:sp>
        <p:sp>
          <p:nvSpPr>
            <p:cNvPr id="71" name="テキスト ボックス 70">
              <a:extLst>
                <a:ext uri="{FF2B5EF4-FFF2-40B4-BE49-F238E27FC236}">
                  <a16:creationId xmlns:a16="http://schemas.microsoft.com/office/drawing/2014/main" id="{BC3955C8-B197-49F4-BF84-B7BA869D5C9C}"/>
                </a:ext>
              </a:extLst>
            </p:cNvPr>
            <p:cNvSpPr txBox="1"/>
            <p:nvPr/>
          </p:nvSpPr>
          <p:spPr>
            <a:xfrm>
              <a:off x="5292000" y="2304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湖南市</a:t>
              </a:r>
            </a:p>
          </p:txBody>
        </p:sp>
        <p:sp>
          <p:nvSpPr>
            <p:cNvPr id="72" name="テキスト ボックス 71">
              <a:extLst>
                <a:ext uri="{FF2B5EF4-FFF2-40B4-BE49-F238E27FC236}">
                  <a16:creationId xmlns:a16="http://schemas.microsoft.com/office/drawing/2014/main" id="{2A4EC65F-65E1-4F16-8008-843513C11077}"/>
                </a:ext>
              </a:extLst>
            </p:cNvPr>
            <p:cNvSpPr txBox="1"/>
            <p:nvPr/>
          </p:nvSpPr>
          <p:spPr>
            <a:xfrm>
              <a:off x="5796000" y="2304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高島市</a:t>
              </a:r>
            </a:p>
          </p:txBody>
        </p:sp>
        <p:sp>
          <p:nvSpPr>
            <p:cNvPr id="73" name="テキスト ボックス 72">
              <a:extLst>
                <a:ext uri="{FF2B5EF4-FFF2-40B4-BE49-F238E27FC236}">
                  <a16:creationId xmlns:a16="http://schemas.microsoft.com/office/drawing/2014/main" id="{104A4295-2825-457A-9781-34C17AAF56AC}"/>
                </a:ext>
              </a:extLst>
            </p:cNvPr>
            <p:cNvSpPr txBox="1"/>
            <p:nvPr/>
          </p:nvSpPr>
          <p:spPr>
            <a:xfrm>
              <a:off x="6300000" y="2304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彦根市</a:t>
              </a:r>
            </a:p>
          </p:txBody>
        </p:sp>
        <p:sp>
          <p:nvSpPr>
            <p:cNvPr id="74" name="テキスト ボックス 73">
              <a:extLst>
                <a:ext uri="{FF2B5EF4-FFF2-40B4-BE49-F238E27FC236}">
                  <a16:creationId xmlns:a16="http://schemas.microsoft.com/office/drawing/2014/main" id="{19309E92-7294-41AE-B3F6-12DD8459AFE3}"/>
                </a:ext>
              </a:extLst>
            </p:cNvPr>
            <p:cNvSpPr txBox="1"/>
            <p:nvPr/>
          </p:nvSpPr>
          <p:spPr>
            <a:xfrm>
              <a:off x="6804000" y="2304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野洲市</a:t>
              </a:r>
            </a:p>
          </p:txBody>
        </p:sp>
        <p:sp>
          <p:nvSpPr>
            <p:cNvPr id="75" name="テキスト ボックス 74">
              <a:extLst>
                <a:ext uri="{FF2B5EF4-FFF2-40B4-BE49-F238E27FC236}">
                  <a16:creationId xmlns:a16="http://schemas.microsoft.com/office/drawing/2014/main" id="{22228F88-6ECF-4B43-849D-610697D04F04}"/>
                </a:ext>
              </a:extLst>
            </p:cNvPr>
            <p:cNvSpPr txBox="1"/>
            <p:nvPr/>
          </p:nvSpPr>
          <p:spPr>
            <a:xfrm>
              <a:off x="7812000" y="2304000"/>
              <a:ext cx="576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東近江市</a:t>
              </a:r>
            </a:p>
          </p:txBody>
        </p:sp>
        <p:sp>
          <p:nvSpPr>
            <p:cNvPr id="80" name="テキスト ボックス 79">
              <a:extLst>
                <a:ext uri="{FF2B5EF4-FFF2-40B4-BE49-F238E27FC236}">
                  <a16:creationId xmlns:a16="http://schemas.microsoft.com/office/drawing/2014/main" id="{72DC1BB1-CD53-49A3-B109-43750BE92D2D}"/>
                </a:ext>
              </a:extLst>
            </p:cNvPr>
            <p:cNvSpPr txBox="1"/>
            <p:nvPr/>
          </p:nvSpPr>
          <p:spPr>
            <a:xfrm>
              <a:off x="4788000" y="2556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愛荘町</a:t>
              </a:r>
            </a:p>
          </p:txBody>
        </p:sp>
        <p:sp>
          <p:nvSpPr>
            <p:cNvPr id="81" name="テキスト ボックス 80">
              <a:extLst>
                <a:ext uri="{FF2B5EF4-FFF2-40B4-BE49-F238E27FC236}">
                  <a16:creationId xmlns:a16="http://schemas.microsoft.com/office/drawing/2014/main" id="{999E85A4-B805-43D8-9394-1B12AB2544DA}"/>
                </a:ext>
              </a:extLst>
            </p:cNvPr>
            <p:cNvSpPr txBox="1"/>
            <p:nvPr/>
          </p:nvSpPr>
          <p:spPr>
            <a:xfrm>
              <a:off x="5292000" y="2556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日野町</a:t>
              </a:r>
            </a:p>
          </p:txBody>
        </p:sp>
        <p:sp>
          <p:nvSpPr>
            <p:cNvPr id="82" name="テキスト ボックス 81">
              <a:extLst>
                <a:ext uri="{FF2B5EF4-FFF2-40B4-BE49-F238E27FC236}">
                  <a16:creationId xmlns:a16="http://schemas.microsoft.com/office/drawing/2014/main" id="{6973B0BC-E38B-43F9-B0AC-8071FCF1EB61}"/>
                </a:ext>
              </a:extLst>
            </p:cNvPr>
            <p:cNvSpPr txBox="1"/>
            <p:nvPr/>
          </p:nvSpPr>
          <p:spPr>
            <a:xfrm>
              <a:off x="5796000" y="2556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豊郷町</a:t>
              </a:r>
            </a:p>
          </p:txBody>
        </p:sp>
        <p:sp>
          <p:nvSpPr>
            <p:cNvPr id="83" name="テキスト ボックス 82">
              <a:extLst>
                <a:ext uri="{FF2B5EF4-FFF2-40B4-BE49-F238E27FC236}">
                  <a16:creationId xmlns:a16="http://schemas.microsoft.com/office/drawing/2014/main" id="{F21F5762-9A20-45C9-A05E-3DFBC0639849}"/>
                </a:ext>
              </a:extLst>
            </p:cNvPr>
            <p:cNvSpPr txBox="1"/>
            <p:nvPr/>
          </p:nvSpPr>
          <p:spPr>
            <a:xfrm>
              <a:off x="6300000" y="2556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竜王町</a:t>
              </a:r>
            </a:p>
          </p:txBody>
        </p:sp>
        <p:sp>
          <p:nvSpPr>
            <p:cNvPr id="84" name="テキスト ボックス 83">
              <a:extLst>
                <a:ext uri="{FF2B5EF4-FFF2-40B4-BE49-F238E27FC236}">
                  <a16:creationId xmlns:a16="http://schemas.microsoft.com/office/drawing/2014/main" id="{4368E69C-CE0F-49C5-A14F-F67F3A76F5A1}"/>
                </a:ext>
              </a:extLst>
            </p:cNvPr>
            <p:cNvSpPr txBox="1"/>
            <p:nvPr/>
          </p:nvSpPr>
          <p:spPr>
            <a:xfrm>
              <a:off x="6804000" y="2556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多賀町</a:t>
              </a:r>
            </a:p>
          </p:txBody>
        </p:sp>
        <p:sp>
          <p:nvSpPr>
            <p:cNvPr id="85" name="テキスト ボックス 84">
              <a:extLst>
                <a:ext uri="{FF2B5EF4-FFF2-40B4-BE49-F238E27FC236}">
                  <a16:creationId xmlns:a16="http://schemas.microsoft.com/office/drawing/2014/main" id="{50F0E054-180A-4BF8-95C2-CCE0B5DF21CD}"/>
                </a:ext>
              </a:extLst>
            </p:cNvPr>
            <p:cNvSpPr txBox="1"/>
            <p:nvPr/>
          </p:nvSpPr>
          <p:spPr>
            <a:xfrm>
              <a:off x="7308000" y="2556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甲良町</a:t>
              </a:r>
            </a:p>
          </p:txBody>
        </p:sp>
        <p:sp>
          <p:nvSpPr>
            <p:cNvPr id="94" name="テキスト ボックス 93">
              <a:extLst>
                <a:ext uri="{FF2B5EF4-FFF2-40B4-BE49-F238E27FC236}">
                  <a16:creationId xmlns:a16="http://schemas.microsoft.com/office/drawing/2014/main" id="{636EAF86-6B63-48D4-A06A-2215A20C41D4}"/>
                </a:ext>
              </a:extLst>
            </p:cNvPr>
            <p:cNvSpPr txBox="1"/>
            <p:nvPr/>
          </p:nvSpPr>
          <p:spPr>
            <a:xfrm>
              <a:off x="7308000" y="2304000"/>
              <a:ext cx="432000" cy="194400"/>
            </a:xfrm>
            <a:prstGeom prst="rect">
              <a:avLst/>
            </a:prstGeom>
            <a:solidFill>
              <a:schemeClr val="bg1"/>
            </a:solidFill>
            <a:ln w="12700">
              <a:solidFill>
                <a:srgbClr val="00B050"/>
              </a:solidFill>
            </a:ln>
          </p:spPr>
          <p:txBody>
            <a:bodyPr wrap="square" lIns="36000" tIns="36000" rIns="72000" bIns="36000" rtlCol="0">
              <a:spAutoFit/>
            </a:bodyPr>
            <a:lstStyle>
              <a:defPPr>
                <a:defRPr lang="ja-JP"/>
              </a:defPPr>
              <a:lvl1pPr algn="ctr">
                <a:defRPr sz="800" b="1">
                  <a:solidFill>
                    <a:srgbClr val="00B050"/>
                  </a:solidFill>
                  <a:latin typeface="BIZ UDゴシック" panose="020B0400000000000000" pitchFamily="49" charset="-128"/>
                  <a:ea typeface="BIZ UDゴシック" panose="020B0400000000000000" pitchFamily="49" charset="-128"/>
                </a:defRPr>
              </a:lvl1pPr>
            </a:lstStyle>
            <a:p>
              <a:r>
                <a:rPr lang="ja-JP" altLang="en-US" dirty="0"/>
                <a:t>米原市</a:t>
              </a:r>
            </a:p>
          </p:txBody>
        </p:sp>
      </p:grpSp>
      <p:sp>
        <p:nvSpPr>
          <p:cNvPr id="5" name="正方形/長方形 4">
            <a:extLst>
              <a:ext uri="{FF2B5EF4-FFF2-40B4-BE49-F238E27FC236}">
                <a16:creationId xmlns:a16="http://schemas.microsoft.com/office/drawing/2014/main" id="{5D272B8A-C2D7-A28A-E286-E23F5A03E094}"/>
              </a:ext>
            </a:extLst>
          </p:cNvPr>
          <p:cNvSpPr/>
          <p:nvPr/>
        </p:nvSpPr>
        <p:spPr>
          <a:xfrm>
            <a:off x="539552" y="4717709"/>
            <a:ext cx="432048" cy="178442"/>
          </a:xfrm>
          <a:prstGeom prst="rect">
            <a:avLst/>
          </a:prstGeom>
          <a:no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2" name="正方形/長方形 11">
            <a:extLst>
              <a:ext uri="{FF2B5EF4-FFF2-40B4-BE49-F238E27FC236}">
                <a16:creationId xmlns:a16="http://schemas.microsoft.com/office/drawing/2014/main" id="{06C83F77-8F66-3F37-E771-3472A6939A42}"/>
              </a:ext>
            </a:extLst>
          </p:cNvPr>
          <p:cNvSpPr/>
          <p:nvPr/>
        </p:nvSpPr>
        <p:spPr>
          <a:xfrm>
            <a:off x="539552" y="4978750"/>
            <a:ext cx="432048" cy="178442"/>
          </a:xfrm>
          <a:prstGeom prst="rect">
            <a:avLst/>
          </a:prstGeom>
          <a:solidFill>
            <a:schemeClr val="bg1">
              <a:lumMod val="75000"/>
            </a:schemeClr>
          </a:solidFill>
          <a:ln w="190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3" name="正方形/長方形 12">
            <a:extLst>
              <a:ext uri="{FF2B5EF4-FFF2-40B4-BE49-F238E27FC236}">
                <a16:creationId xmlns:a16="http://schemas.microsoft.com/office/drawing/2014/main" id="{849FF700-4BB4-1011-47FA-57959DEC7937}"/>
              </a:ext>
            </a:extLst>
          </p:cNvPr>
          <p:cNvSpPr/>
          <p:nvPr/>
        </p:nvSpPr>
        <p:spPr>
          <a:xfrm>
            <a:off x="539552" y="5266782"/>
            <a:ext cx="432048" cy="178442"/>
          </a:xfrm>
          <a:prstGeom prst="rect">
            <a:avLst/>
          </a:prstGeom>
          <a:noFill/>
          <a:ln w="2222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BIZ UDゴシック" panose="020B0400000000000000" pitchFamily="49" charset="-128"/>
              <a:ea typeface="BIZ UDゴシック" panose="020B0400000000000000" pitchFamily="49" charset="-128"/>
            </a:endParaRPr>
          </a:p>
        </p:txBody>
      </p:sp>
      <p:sp>
        <p:nvSpPr>
          <p:cNvPr id="14" name="テキスト ボックス 13">
            <a:extLst>
              <a:ext uri="{FF2B5EF4-FFF2-40B4-BE49-F238E27FC236}">
                <a16:creationId xmlns:a16="http://schemas.microsoft.com/office/drawing/2014/main" id="{561F3AE1-7316-3D7F-1EFF-8D8C6F19610F}"/>
              </a:ext>
            </a:extLst>
          </p:cNvPr>
          <p:cNvSpPr txBox="1"/>
          <p:nvPr/>
        </p:nvSpPr>
        <p:spPr>
          <a:xfrm>
            <a:off x="1043608" y="5013176"/>
            <a:ext cx="3659848" cy="178442"/>
          </a:xfrm>
          <a:prstGeom prst="rect">
            <a:avLst/>
          </a:prstGeom>
          <a:noFill/>
        </p:spPr>
        <p:txBody>
          <a:bodyPr wrap="square" lIns="36000" tIns="0" rIns="36000" bIns="0">
            <a:noAutofit/>
          </a:bodyPr>
          <a:lstStyle/>
          <a:p>
            <a:pPr algn="just">
              <a:defRPr/>
            </a:pPr>
            <a:r>
              <a:rPr kumimoji="1" lang="en-US" altLang="ja-JP"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H27</a:t>
            </a:r>
            <a:r>
              <a:rPr kumimoji="1" lang="ja-JP" altLang="en-US"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より</a:t>
            </a:r>
            <a:r>
              <a:rPr kumimoji="1" lang="ja-JP" altLang="en-US" sz="800" b="0" i="0" u="sng"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技術センター</a:t>
            </a:r>
            <a:r>
              <a:rPr kumimoji="1" lang="ja-JP" altLang="en-US"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が市町の</a:t>
            </a:r>
            <a:r>
              <a:rPr kumimoji="1" lang="ja-JP" altLang="en-US" sz="800" b="1"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橋梁定期点検を</a:t>
            </a:r>
            <a:r>
              <a:rPr kumimoji="1" lang="ja-JP" altLang="en-US"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地域一括発注</a:t>
            </a:r>
            <a:endParaRPr kumimoji="1" lang="en-US" altLang="ja-JP"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endParaRPr>
          </a:p>
        </p:txBody>
      </p:sp>
      <p:sp>
        <p:nvSpPr>
          <p:cNvPr id="17" name="テキスト ボックス 16">
            <a:extLst>
              <a:ext uri="{FF2B5EF4-FFF2-40B4-BE49-F238E27FC236}">
                <a16:creationId xmlns:a16="http://schemas.microsoft.com/office/drawing/2014/main" id="{2956C669-A84C-5B0A-CCBF-DFBA05548BA4}"/>
              </a:ext>
            </a:extLst>
          </p:cNvPr>
          <p:cNvSpPr txBox="1"/>
          <p:nvPr/>
        </p:nvSpPr>
        <p:spPr>
          <a:xfrm>
            <a:off x="1050208" y="5270495"/>
            <a:ext cx="3659848" cy="174801"/>
          </a:xfrm>
          <a:prstGeom prst="rect">
            <a:avLst/>
          </a:prstGeom>
          <a:noFill/>
        </p:spPr>
        <p:txBody>
          <a:bodyPr wrap="square" lIns="36000" tIns="0" rIns="36000" bIns="0">
            <a:noAutofit/>
          </a:bodyPr>
          <a:lstStyle/>
          <a:p>
            <a:pPr algn="just">
              <a:defRPr/>
            </a:pPr>
            <a:r>
              <a:rPr kumimoji="1" lang="en-US" altLang="ja-JP"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R9</a:t>
            </a:r>
            <a:r>
              <a:rPr kumimoji="1" lang="ja-JP" altLang="en-US"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以降、</a:t>
            </a:r>
            <a:r>
              <a:rPr kumimoji="1" lang="ja-JP" altLang="en-US" sz="800" b="1" i="0" u="sng"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県</a:t>
            </a:r>
            <a:r>
              <a:rPr lang="ja-JP" altLang="en-US" sz="800" b="1" u="sng" dirty="0">
                <a:latin typeface="BIZ UDゴシック" panose="020B0400000000000000" pitchFamily="49" charset="-128"/>
                <a:ea typeface="BIZ UDゴシック" panose="020B0400000000000000" pitchFamily="49" charset="-128"/>
              </a:rPr>
              <a:t>と連携</a:t>
            </a:r>
            <a:r>
              <a:rPr lang="ja-JP" altLang="en-US" sz="800" dirty="0">
                <a:latin typeface="BIZ UDゴシック" panose="020B0400000000000000" pitchFamily="49" charset="-128"/>
                <a:ea typeface="BIZ UDゴシック" panose="020B0400000000000000" pitchFamily="49" charset="-128"/>
              </a:rPr>
              <a:t>して</a:t>
            </a:r>
            <a:r>
              <a:rPr kumimoji="1" lang="ja-JP" altLang="en-US" sz="800" b="0" i="0"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修繕設計や工事の</a:t>
            </a:r>
            <a:r>
              <a:rPr kumimoji="1" lang="ja-JP" altLang="en-US"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地域一括発注のスキームを検討</a:t>
            </a:r>
            <a:endParaRPr kumimoji="1" lang="en-US" altLang="ja-JP"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endParaRPr>
          </a:p>
        </p:txBody>
      </p:sp>
      <p:sp>
        <p:nvSpPr>
          <p:cNvPr id="19" name="テキスト ボックス 18">
            <a:extLst>
              <a:ext uri="{FF2B5EF4-FFF2-40B4-BE49-F238E27FC236}">
                <a16:creationId xmlns:a16="http://schemas.microsoft.com/office/drawing/2014/main" id="{8A862729-9E90-62FD-4E92-B1E6C49108F7}"/>
              </a:ext>
            </a:extLst>
          </p:cNvPr>
          <p:cNvSpPr txBox="1"/>
          <p:nvPr/>
        </p:nvSpPr>
        <p:spPr>
          <a:xfrm>
            <a:off x="1043608" y="4721928"/>
            <a:ext cx="3228264" cy="178442"/>
          </a:xfrm>
          <a:prstGeom prst="rect">
            <a:avLst/>
          </a:prstGeom>
          <a:noFill/>
        </p:spPr>
        <p:txBody>
          <a:bodyPr wrap="square" lIns="36000" tIns="0" rIns="36000" bIns="0">
            <a:noAutofit/>
          </a:bodyPr>
          <a:lstStyle/>
          <a:p>
            <a:pPr algn="just">
              <a:defRPr/>
            </a:pPr>
            <a:r>
              <a:rPr kumimoji="1" lang="ja-JP" altLang="en-US"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各施設管理者が橋梁長寿命化計画を策定</a:t>
            </a:r>
            <a:endParaRPr kumimoji="1" lang="en-US" altLang="ja-JP"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endParaRPr>
          </a:p>
        </p:txBody>
      </p:sp>
      <p:cxnSp>
        <p:nvCxnSpPr>
          <p:cNvPr id="22" name="直線矢印コネクタ 21">
            <a:extLst>
              <a:ext uri="{FF2B5EF4-FFF2-40B4-BE49-F238E27FC236}">
                <a16:creationId xmlns:a16="http://schemas.microsoft.com/office/drawing/2014/main" id="{954D2254-6F76-6367-78EC-BBF6D770912D}"/>
              </a:ext>
            </a:extLst>
          </p:cNvPr>
          <p:cNvCxnSpPr>
            <a:cxnSpLocks/>
          </p:cNvCxnSpPr>
          <p:nvPr/>
        </p:nvCxnSpPr>
        <p:spPr>
          <a:xfrm>
            <a:off x="7614220" y="3750678"/>
            <a:ext cx="526334" cy="579072"/>
          </a:xfrm>
          <a:prstGeom prst="straightConnector1">
            <a:avLst/>
          </a:prstGeom>
          <a:ln>
            <a:solidFill>
              <a:schemeClr val="tx1"/>
            </a:solidFill>
            <a:headEnd type="triangle" w="sm" len="med"/>
            <a:tailEnd type="none"/>
          </a:ln>
        </p:spPr>
        <p:style>
          <a:lnRef idx="1">
            <a:schemeClr val="accent1"/>
          </a:lnRef>
          <a:fillRef idx="0">
            <a:schemeClr val="accent1"/>
          </a:fillRef>
          <a:effectRef idx="0">
            <a:schemeClr val="accent1"/>
          </a:effectRef>
          <a:fontRef idx="minor">
            <a:schemeClr val="tx1"/>
          </a:fontRef>
        </p:style>
      </p:cxnSp>
      <p:cxnSp>
        <p:nvCxnSpPr>
          <p:cNvPr id="11" name="直線矢印コネクタ 10">
            <a:extLst>
              <a:ext uri="{FF2B5EF4-FFF2-40B4-BE49-F238E27FC236}">
                <a16:creationId xmlns:a16="http://schemas.microsoft.com/office/drawing/2014/main" id="{3D08A633-4587-427A-AC00-D1F8EDF63887}"/>
              </a:ext>
            </a:extLst>
          </p:cNvPr>
          <p:cNvCxnSpPr>
            <a:cxnSpLocks/>
          </p:cNvCxnSpPr>
          <p:nvPr/>
        </p:nvCxnSpPr>
        <p:spPr>
          <a:xfrm>
            <a:off x="5148064" y="2808000"/>
            <a:ext cx="0" cy="432186"/>
          </a:xfrm>
          <a:prstGeom prst="straightConnector1">
            <a:avLst/>
          </a:prstGeom>
          <a:ln>
            <a:headEnd type="triangle" w="sm" len="med"/>
            <a:tailEnd type="triangle" w="sm" len="med"/>
          </a:ln>
        </p:spPr>
        <p:style>
          <a:lnRef idx="1">
            <a:schemeClr val="dk1"/>
          </a:lnRef>
          <a:fillRef idx="0">
            <a:schemeClr val="dk1"/>
          </a:fillRef>
          <a:effectRef idx="0">
            <a:schemeClr val="dk1"/>
          </a:effectRef>
          <a:fontRef idx="minor">
            <a:schemeClr val="tx1"/>
          </a:fontRef>
        </p:style>
      </p:cxnSp>
      <p:cxnSp>
        <p:nvCxnSpPr>
          <p:cNvPr id="48" name="直線矢印コネクタ 47">
            <a:extLst>
              <a:ext uri="{FF2B5EF4-FFF2-40B4-BE49-F238E27FC236}">
                <a16:creationId xmlns:a16="http://schemas.microsoft.com/office/drawing/2014/main" id="{3DDA3794-51FD-6C84-4DCF-A1453DC58D03}"/>
              </a:ext>
            </a:extLst>
          </p:cNvPr>
          <p:cNvCxnSpPr>
            <a:cxnSpLocks/>
          </p:cNvCxnSpPr>
          <p:nvPr/>
        </p:nvCxnSpPr>
        <p:spPr>
          <a:xfrm>
            <a:off x="6156176" y="2808000"/>
            <a:ext cx="0" cy="432186"/>
          </a:xfrm>
          <a:prstGeom prst="straightConnector1">
            <a:avLst/>
          </a:prstGeom>
          <a:ln>
            <a:headEnd type="triangle" w="sm" len="med"/>
            <a:tailEnd type="triangle" w="sm" len="med"/>
          </a:ln>
        </p:spPr>
        <p:style>
          <a:lnRef idx="1">
            <a:schemeClr val="dk1"/>
          </a:lnRef>
          <a:fillRef idx="0">
            <a:schemeClr val="dk1"/>
          </a:fillRef>
          <a:effectRef idx="0">
            <a:schemeClr val="dk1"/>
          </a:effectRef>
          <a:fontRef idx="minor">
            <a:schemeClr val="tx1"/>
          </a:fontRef>
        </p:style>
      </p:cxnSp>
      <p:sp>
        <p:nvSpPr>
          <p:cNvPr id="49" name="テキスト ボックス 48">
            <a:extLst>
              <a:ext uri="{FF2B5EF4-FFF2-40B4-BE49-F238E27FC236}">
                <a16:creationId xmlns:a16="http://schemas.microsoft.com/office/drawing/2014/main" id="{DE2A1803-981C-0D70-A69F-F77307EB9B82}"/>
              </a:ext>
            </a:extLst>
          </p:cNvPr>
          <p:cNvSpPr txBox="1"/>
          <p:nvPr/>
        </p:nvSpPr>
        <p:spPr>
          <a:xfrm>
            <a:off x="6156175" y="2880000"/>
            <a:ext cx="638541" cy="211203"/>
          </a:xfrm>
          <a:prstGeom prst="rect">
            <a:avLst/>
          </a:prstGeom>
          <a:noFill/>
        </p:spPr>
        <p:txBody>
          <a:bodyPr wrap="square" lIns="36000" tIns="36000" rIns="36000" bIns="36000" rtlCol="0">
            <a:spAutoFit/>
          </a:bodyPr>
          <a:lstStyle/>
          <a:p>
            <a:r>
              <a:rPr lang="ja-JP" altLang="en-US" sz="900" dirty="0">
                <a:latin typeface="BIZ UDゴシック" panose="020B0400000000000000" pitchFamily="49" charset="-128"/>
                <a:ea typeface="BIZ UDゴシック" panose="020B0400000000000000" pitchFamily="49" charset="-128"/>
              </a:rPr>
              <a:t>個別</a:t>
            </a:r>
            <a:r>
              <a:rPr kumimoji="1" lang="ja-JP" altLang="en-US" sz="900" dirty="0">
                <a:latin typeface="BIZ UDゴシック" panose="020B0400000000000000" pitchFamily="49" charset="-128"/>
                <a:ea typeface="BIZ UDゴシック" panose="020B0400000000000000" pitchFamily="49" charset="-128"/>
              </a:rPr>
              <a:t>受託</a:t>
            </a:r>
          </a:p>
        </p:txBody>
      </p:sp>
      <p:cxnSp>
        <p:nvCxnSpPr>
          <p:cNvPr id="50" name="直線矢印コネクタ 49">
            <a:extLst>
              <a:ext uri="{FF2B5EF4-FFF2-40B4-BE49-F238E27FC236}">
                <a16:creationId xmlns:a16="http://schemas.microsoft.com/office/drawing/2014/main" id="{AAD04949-C72D-D3BE-ADA5-87935A9A29A1}"/>
              </a:ext>
            </a:extLst>
          </p:cNvPr>
          <p:cNvCxnSpPr>
            <a:cxnSpLocks/>
          </p:cNvCxnSpPr>
          <p:nvPr/>
        </p:nvCxnSpPr>
        <p:spPr>
          <a:xfrm>
            <a:off x="7164288" y="2808000"/>
            <a:ext cx="0" cy="432186"/>
          </a:xfrm>
          <a:prstGeom prst="straightConnector1">
            <a:avLst/>
          </a:prstGeom>
          <a:ln>
            <a:headEnd type="triangle" w="sm" len="med"/>
            <a:tailEnd type="triangle" w="sm" len="med"/>
          </a:ln>
        </p:spPr>
        <p:style>
          <a:lnRef idx="1">
            <a:schemeClr val="dk1"/>
          </a:lnRef>
          <a:fillRef idx="0">
            <a:schemeClr val="dk1"/>
          </a:fillRef>
          <a:effectRef idx="0">
            <a:schemeClr val="dk1"/>
          </a:effectRef>
          <a:fontRef idx="minor">
            <a:schemeClr val="tx1"/>
          </a:fontRef>
        </p:style>
      </p:cxnSp>
      <p:sp>
        <p:nvSpPr>
          <p:cNvPr id="51" name="テキスト ボックス 50">
            <a:extLst>
              <a:ext uri="{FF2B5EF4-FFF2-40B4-BE49-F238E27FC236}">
                <a16:creationId xmlns:a16="http://schemas.microsoft.com/office/drawing/2014/main" id="{B181E825-186F-11BB-D73B-24D405B0E485}"/>
              </a:ext>
            </a:extLst>
          </p:cNvPr>
          <p:cNvSpPr txBox="1"/>
          <p:nvPr/>
        </p:nvSpPr>
        <p:spPr>
          <a:xfrm>
            <a:off x="7164287" y="2880000"/>
            <a:ext cx="638541" cy="211203"/>
          </a:xfrm>
          <a:prstGeom prst="rect">
            <a:avLst/>
          </a:prstGeom>
          <a:noFill/>
        </p:spPr>
        <p:txBody>
          <a:bodyPr wrap="square" lIns="36000" tIns="36000" rIns="36000" bIns="36000" rtlCol="0">
            <a:spAutoFit/>
          </a:bodyPr>
          <a:lstStyle/>
          <a:p>
            <a:r>
              <a:rPr lang="ja-JP" altLang="en-US" sz="900" dirty="0">
                <a:latin typeface="BIZ UDゴシック" panose="020B0400000000000000" pitchFamily="49" charset="-128"/>
                <a:ea typeface="BIZ UDゴシック" panose="020B0400000000000000" pitchFamily="49" charset="-128"/>
              </a:rPr>
              <a:t>個別</a:t>
            </a:r>
            <a:r>
              <a:rPr kumimoji="1" lang="ja-JP" altLang="en-US" sz="900" dirty="0">
                <a:latin typeface="BIZ UDゴシック" panose="020B0400000000000000" pitchFamily="49" charset="-128"/>
                <a:ea typeface="BIZ UDゴシック" panose="020B0400000000000000" pitchFamily="49" charset="-128"/>
              </a:rPr>
              <a:t>受託</a:t>
            </a:r>
          </a:p>
        </p:txBody>
      </p:sp>
      <p:sp>
        <p:nvSpPr>
          <p:cNvPr id="55" name="四角形: 角を丸くする 54">
            <a:extLst>
              <a:ext uri="{FF2B5EF4-FFF2-40B4-BE49-F238E27FC236}">
                <a16:creationId xmlns:a16="http://schemas.microsoft.com/office/drawing/2014/main" id="{04238371-5BDC-E337-CF55-BE507136277E}"/>
              </a:ext>
            </a:extLst>
          </p:cNvPr>
          <p:cNvSpPr/>
          <p:nvPr/>
        </p:nvSpPr>
        <p:spPr>
          <a:xfrm>
            <a:off x="4802576" y="4033642"/>
            <a:ext cx="936000" cy="214385"/>
          </a:xfrm>
          <a:prstGeom prst="roundRect">
            <a:avLst>
              <a:gd name="adj" fmla="val 50000"/>
            </a:avLst>
          </a:prstGeom>
          <a:solidFill>
            <a:srgbClr val="FFCCFF"/>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kumimoji="1" lang="ja-JP" altLang="en-US" sz="800" dirty="0">
                <a:solidFill>
                  <a:schemeClr val="tx1"/>
                </a:solidFill>
                <a:latin typeface="BIZ UDゴシック" panose="020B0400000000000000" pitchFamily="49" charset="-128"/>
                <a:ea typeface="BIZ UDゴシック" panose="020B0400000000000000" pitchFamily="49" charset="-128"/>
              </a:rPr>
              <a:t>事業者</a:t>
            </a:r>
          </a:p>
        </p:txBody>
      </p:sp>
      <p:sp>
        <p:nvSpPr>
          <p:cNvPr id="64" name="正方形/長方形 63">
            <a:extLst>
              <a:ext uri="{FF2B5EF4-FFF2-40B4-BE49-F238E27FC236}">
                <a16:creationId xmlns:a16="http://schemas.microsoft.com/office/drawing/2014/main" id="{77B82053-968B-DC8E-5A6A-7C4072FFD815}"/>
              </a:ext>
            </a:extLst>
          </p:cNvPr>
          <p:cNvSpPr/>
          <p:nvPr/>
        </p:nvSpPr>
        <p:spPr>
          <a:xfrm>
            <a:off x="7962428" y="3091203"/>
            <a:ext cx="930030" cy="804231"/>
          </a:xfrm>
          <a:prstGeom prst="rect">
            <a:avLst/>
          </a:prstGeom>
          <a:solidFill>
            <a:srgbClr val="00FF00"/>
          </a:solidFill>
          <a:ln w="19050">
            <a:solidFill>
              <a:srgbClr val="008000"/>
            </a:solidFill>
          </a:ln>
        </p:spPr>
        <p:style>
          <a:lnRef idx="2">
            <a:schemeClr val="accent1">
              <a:shade val="15000"/>
            </a:schemeClr>
          </a:lnRef>
          <a:fillRef idx="1">
            <a:schemeClr val="accent1"/>
          </a:fillRef>
          <a:effectRef idx="0">
            <a:schemeClr val="accent1"/>
          </a:effectRef>
          <a:fontRef idx="minor">
            <a:schemeClr val="lt1"/>
          </a:fontRef>
        </p:style>
        <p:txBody>
          <a:bodyPr lIns="36000" tIns="36000" rIns="36000" bIns="36000" rtlCol="0" anchor="ctr"/>
          <a:lstStyle/>
          <a:p>
            <a:pPr algn="ctr"/>
            <a:r>
              <a:rPr kumimoji="1" lang="ja-JP" altLang="en-US" sz="800" dirty="0">
                <a:solidFill>
                  <a:schemeClr val="tx1"/>
                </a:solidFill>
                <a:latin typeface="BIZ UDゴシック" panose="020B0400000000000000" pitchFamily="49" charset="-128"/>
                <a:ea typeface="BIZ UDゴシック" panose="020B0400000000000000" pitchFamily="49" charset="-128"/>
              </a:rPr>
              <a:t>滋賀県道路メンテナンス会議</a:t>
            </a:r>
            <a:endParaRPr kumimoji="1" lang="en-US" altLang="ja-JP" sz="800" dirty="0">
              <a:solidFill>
                <a:schemeClr val="tx1"/>
              </a:solidFill>
              <a:latin typeface="BIZ UDゴシック" panose="020B0400000000000000" pitchFamily="49" charset="-128"/>
              <a:ea typeface="BIZ UDゴシック" panose="020B0400000000000000" pitchFamily="49" charset="-128"/>
            </a:endParaRPr>
          </a:p>
          <a:p>
            <a:pPr algn="ctr"/>
            <a:r>
              <a:rPr lang="ja-JP" altLang="en-US" sz="800" dirty="0">
                <a:solidFill>
                  <a:schemeClr val="tx1"/>
                </a:solidFill>
                <a:latin typeface="BIZ UDゴシック" panose="020B0400000000000000" pitchFamily="49" charset="-128"/>
                <a:ea typeface="BIZ UDゴシック" panose="020B0400000000000000" pitchFamily="49" charset="-128"/>
              </a:rPr>
              <a:t>（連絡調整部会）</a:t>
            </a:r>
            <a:endParaRPr kumimoji="1" lang="ja-JP" altLang="en-US" sz="800" dirty="0">
              <a:solidFill>
                <a:schemeClr val="tx1"/>
              </a:solidFill>
              <a:latin typeface="BIZ UDゴシック" panose="020B0400000000000000" pitchFamily="49" charset="-128"/>
              <a:ea typeface="BIZ UDゴシック" panose="020B0400000000000000" pitchFamily="49" charset="-128"/>
            </a:endParaRPr>
          </a:p>
        </p:txBody>
      </p:sp>
      <p:cxnSp>
        <p:nvCxnSpPr>
          <p:cNvPr id="76" name="直線矢印コネクタ 75">
            <a:extLst>
              <a:ext uri="{FF2B5EF4-FFF2-40B4-BE49-F238E27FC236}">
                <a16:creationId xmlns:a16="http://schemas.microsoft.com/office/drawing/2014/main" id="{FB0CDC99-CA64-2956-06D9-3C7ACD1FB891}"/>
              </a:ext>
            </a:extLst>
          </p:cNvPr>
          <p:cNvCxnSpPr>
            <a:cxnSpLocks/>
          </p:cNvCxnSpPr>
          <p:nvPr/>
        </p:nvCxnSpPr>
        <p:spPr>
          <a:xfrm>
            <a:off x="8424000" y="2690521"/>
            <a:ext cx="0" cy="549665"/>
          </a:xfrm>
          <a:prstGeom prst="straightConnector1">
            <a:avLst/>
          </a:prstGeom>
          <a:ln>
            <a:solidFill>
              <a:srgbClr val="0000CC"/>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79" name="直線矢印コネクタ 78">
            <a:extLst>
              <a:ext uri="{FF2B5EF4-FFF2-40B4-BE49-F238E27FC236}">
                <a16:creationId xmlns:a16="http://schemas.microsoft.com/office/drawing/2014/main" id="{4606C5B9-8065-431D-0058-FEA0345EE145}"/>
              </a:ext>
            </a:extLst>
          </p:cNvPr>
          <p:cNvCxnSpPr>
            <a:cxnSpLocks/>
          </p:cNvCxnSpPr>
          <p:nvPr/>
        </p:nvCxnSpPr>
        <p:spPr>
          <a:xfrm>
            <a:off x="8424000" y="3744000"/>
            <a:ext cx="0" cy="540000"/>
          </a:xfrm>
          <a:prstGeom prst="straightConnector1">
            <a:avLst/>
          </a:prstGeom>
          <a:ln>
            <a:solidFill>
              <a:srgbClr val="0000CC"/>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87" name="直線矢印コネクタ 86">
            <a:extLst>
              <a:ext uri="{FF2B5EF4-FFF2-40B4-BE49-F238E27FC236}">
                <a16:creationId xmlns:a16="http://schemas.microsoft.com/office/drawing/2014/main" id="{A99CCE3A-5B90-971D-7C13-02BA02A380D4}"/>
              </a:ext>
            </a:extLst>
          </p:cNvPr>
          <p:cNvCxnSpPr>
            <a:cxnSpLocks/>
          </p:cNvCxnSpPr>
          <p:nvPr/>
        </p:nvCxnSpPr>
        <p:spPr>
          <a:xfrm flipV="1">
            <a:off x="7634913" y="3225839"/>
            <a:ext cx="477094" cy="2843"/>
          </a:xfrm>
          <a:prstGeom prst="straightConnector1">
            <a:avLst/>
          </a:prstGeom>
          <a:ln>
            <a:solidFill>
              <a:srgbClr val="0000CC"/>
            </a:solidFill>
            <a:prstDash val="sysDash"/>
            <a:headEnd type="none" w="sm" len="med"/>
            <a:tailEnd type="triangle" w="sm" len="med"/>
          </a:ln>
        </p:spPr>
        <p:style>
          <a:lnRef idx="1">
            <a:schemeClr val="accent1"/>
          </a:lnRef>
          <a:fillRef idx="0">
            <a:schemeClr val="accent1"/>
          </a:fillRef>
          <a:effectRef idx="0">
            <a:schemeClr val="accent1"/>
          </a:effectRef>
          <a:fontRef idx="minor">
            <a:schemeClr val="tx1"/>
          </a:fontRef>
        </p:style>
      </p:cxnSp>
      <p:sp>
        <p:nvSpPr>
          <p:cNvPr id="95" name="テキスト ボックス 94">
            <a:extLst>
              <a:ext uri="{FF2B5EF4-FFF2-40B4-BE49-F238E27FC236}">
                <a16:creationId xmlns:a16="http://schemas.microsoft.com/office/drawing/2014/main" id="{68982DAC-766A-858B-E289-BAFB97769647}"/>
              </a:ext>
            </a:extLst>
          </p:cNvPr>
          <p:cNvSpPr txBox="1"/>
          <p:nvPr/>
        </p:nvSpPr>
        <p:spPr>
          <a:xfrm>
            <a:off x="4692846" y="5876757"/>
            <a:ext cx="4320000" cy="495007"/>
          </a:xfrm>
          <a:prstGeom prst="rect">
            <a:avLst/>
          </a:prstGeom>
          <a:noFill/>
        </p:spPr>
        <p:txBody>
          <a:bodyPr wrap="square">
            <a:spAutoFit/>
          </a:bodyPr>
          <a:lstStyle/>
          <a:p>
            <a:pPr marR="0" lvl="0" algn="just" defTabSz="914400" rtl="0" eaLnBrk="1" fontAlgn="base" latinLnBrk="0" hangingPunct="1">
              <a:lnSpc>
                <a:spcPct val="100000"/>
              </a:lnSpc>
              <a:spcBef>
                <a:spcPct val="0"/>
              </a:spcBef>
              <a:spcAft>
                <a:spcPts val="200"/>
              </a:spcAft>
              <a:buClrTx/>
              <a:buSzTx/>
              <a:tabLst/>
              <a:defRPr/>
            </a:pPr>
            <a:r>
              <a:rPr kumimoji="1" lang="ja-JP" altLang="en-US" sz="14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rPr>
              <a:t>②データ連携の具体メニュー</a:t>
            </a:r>
            <a:endParaRPr kumimoji="1" lang="en-US" altLang="ja-JP" sz="1400" b="0" i="0" u="none" strike="noStrike" kern="1200" cap="none" spc="0" normalizeH="0" baseline="0" noProof="0" dirty="0">
              <a:ln>
                <a:noFill/>
              </a:ln>
              <a:solidFill>
                <a:prstClr val="black"/>
              </a:solidFill>
              <a:effectLst/>
              <a:uLnTx/>
              <a:uFillTx/>
              <a:latin typeface="BIZ UDゴシック" panose="020B0400000000000000" pitchFamily="49" charset="-128"/>
              <a:ea typeface="BIZ UDゴシック" panose="020B0400000000000000" pitchFamily="49" charset="-128"/>
            </a:endParaRPr>
          </a:p>
          <a:p>
            <a:pPr marR="0" lvl="0" algn="just" defTabSz="914400" rtl="0" eaLnBrk="1" fontAlgn="base" latinLnBrk="0" hangingPunct="1">
              <a:lnSpc>
                <a:spcPct val="100000"/>
              </a:lnSpc>
              <a:spcBef>
                <a:spcPct val="0"/>
              </a:spcBef>
              <a:spcAft>
                <a:spcPts val="200"/>
              </a:spcAft>
              <a:buClrTx/>
              <a:buSzTx/>
              <a:tabLst/>
              <a:defRPr/>
            </a:pPr>
            <a:r>
              <a:rPr lang="ja-JP" altLang="en-US" sz="1050" dirty="0">
                <a:solidFill>
                  <a:prstClr val="black"/>
                </a:solidFill>
                <a:latin typeface="BIZ UDゴシック" panose="020B0400000000000000" pitchFamily="49" charset="-128"/>
                <a:ea typeface="BIZ UDゴシック" panose="020B0400000000000000" pitchFamily="49" charset="-128"/>
              </a:rPr>
              <a:t>⇒</a:t>
            </a:r>
            <a:endParaRPr lang="en-US" altLang="ja-JP" sz="1050" dirty="0">
              <a:solidFill>
                <a:prstClr val="black"/>
              </a:solidFill>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06638D6F-32D4-3052-EEFB-2A85B92FA1A2}"/>
              </a:ext>
            </a:extLst>
          </p:cNvPr>
          <p:cNvSpPr/>
          <p:nvPr/>
        </p:nvSpPr>
        <p:spPr>
          <a:xfrm>
            <a:off x="3275856" y="2960968"/>
            <a:ext cx="1151664" cy="180000"/>
          </a:xfrm>
          <a:prstGeom prst="rect">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97B2D197-B961-263E-1FBC-C1C9A851D103}"/>
              </a:ext>
            </a:extLst>
          </p:cNvPr>
          <p:cNvSpPr txBox="1"/>
          <p:nvPr/>
        </p:nvSpPr>
        <p:spPr>
          <a:xfrm>
            <a:off x="509596" y="5588724"/>
            <a:ext cx="3659848" cy="178442"/>
          </a:xfrm>
          <a:prstGeom prst="rect">
            <a:avLst/>
          </a:prstGeom>
          <a:noFill/>
        </p:spPr>
        <p:txBody>
          <a:bodyPr wrap="square" lIns="36000" tIns="0" rIns="36000" bIns="0">
            <a:noAutofit/>
          </a:bodyPr>
          <a:lstStyle/>
          <a:p>
            <a:pPr algn="just">
              <a:defRPr/>
            </a:pPr>
            <a:r>
              <a:rPr lang="en-US" altLang="ja-JP" sz="800" dirty="0">
                <a:latin typeface="BIZ UDゴシック" panose="020B0400000000000000" pitchFamily="49" charset="-128"/>
                <a:ea typeface="BIZ UDゴシック" panose="020B0400000000000000" pitchFamily="49" charset="-128"/>
              </a:rPr>
              <a:t>※1 </a:t>
            </a:r>
            <a:r>
              <a:rPr lang="ja-JP" altLang="en-US" sz="800" dirty="0">
                <a:latin typeface="BIZ UDゴシック" panose="020B0400000000000000" pitchFamily="49" charset="-128"/>
                <a:ea typeface="BIZ UDゴシック" panose="020B0400000000000000" pitchFamily="49" charset="-128"/>
              </a:rPr>
              <a:t>技術センターにより発注者支援業務（設計監督支援）を個別に実施</a:t>
            </a:r>
            <a:endParaRPr kumimoji="1" lang="en-US" altLang="ja-JP"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endParaRPr>
          </a:p>
        </p:txBody>
      </p:sp>
      <p:sp>
        <p:nvSpPr>
          <p:cNvPr id="9" name="テキスト ボックス 8">
            <a:extLst>
              <a:ext uri="{FF2B5EF4-FFF2-40B4-BE49-F238E27FC236}">
                <a16:creationId xmlns:a16="http://schemas.microsoft.com/office/drawing/2014/main" id="{A9B6A2DC-54F1-15D9-799B-3E5A82AECADB}"/>
              </a:ext>
            </a:extLst>
          </p:cNvPr>
          <p:cNvSpPr txBox="1"/>
          <p:nvPr/>
        </p:nvSpPr>
        <p:spPr>
          <a:xfrm>
            <a:off x="512185" y="5807309"/>
            <a:ext cx="3812371" cy="178442"/>
          </a:xfrm>
          <a:prstGeom prst="rect">
            <a:avLst/>
          </a:prstGeom>
          <a:noFill/>
        </p:spPr>
        <p:txBody>
          <a:bodyPr wrap="square" lIns="36000" tIns="0" rIns="36000" bIns="0">
            <a:noAutofit/>
          </a:bodyPr>
          <a:lstStyle/>
          <a:p>
            <a:pPr algn="just">
              <a:defRPr/>
            </a:pPr>
            <a:r>
              <a:rPr lang="en-US" altLang="ja-JP" sz="800" dirty="0">
                <a:latin typeface="BIZ UDゴシック" panose="020B0400000000000000" pitchFamily="49" charset="-128"/>
                <a:ea typeface="BIZ UDゴシック" panose="020B0400000000000000" pitchFamily="49" charset="-128"/>
              </a:rPr>
              <a:t>※2 </a:t>
            </a:r>
            <a:r>
              <a:rPr lang="ja-JP" altLang="en-US" sz="800" dirty="0">
                <a:latin typeface="BIZ UDゴシック" panose="020B0400000000000000" pitchFamily="49" charset="-128"/>
                <a:ea typeface="BIZ UDゴシック" panose="020B0400000000000000" pitchFamily="49" charset="-128"/>
              </a:rPr>
              <a:t>技術センターにより発注者支援業務（設計積算・監督支援）を個別に実施</a:t>
            </a:r>
            <a:endParaRPr kumimoji="1" lang="en-US" altLang="ja-JP" sz="800" b="0" i="0" u="none"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endParaRPr>
          </a:p>
        </p:txBody>
      </p:sp>
      <p:sp>
        <p:nvSpPr>
          <p:cNvPr id="20" name="テキスト ボックス 19">
            <a:extLst>
              <a:ext uri="{FF2B5EF4-FFF2-40B4-BE49-F238E27FC236}">
                <a16:creationId xmlns:a16="http://schemas.microsoft.com/office/drawing/2014/main" id="{C4A0EE50-28C6-F092-4852-AC39129A4377}"/>
              </a:ext>
            </a:extLst>
          </p:cNvPr>
          <p:cNvSpPr txBox="1"/>
          <p:nvPr/>
        </p:nvSpPr>
        <p:spPr>
          <a:xfrm>
            <a:off x="235726" y="4709129"/>
            <a:ext cx="351656" cy="178442"/>
          </a:xfrm>
          <a:prstGeom prst="rect">
            <a:avLst/>
          </a:prstGeom>
          <a:noFill/>
        </p:spPr>
        <p:txBody>
          <a:bodyPr wrap="square" lIns="36000" tIns="0" rIns="36000" bIns="0">
            <a:noAutofit/>
          </a:bodyPr>
          <a:lstStyle/>
          <a:p>
            <a:pPr algn="just">
              <a:defRPr/>
            </a:pPr>
            <a:r>
              <a:rPr kumimoji="1" lang="ja-JP" altLang="en-US" sz="900" b="0" i="0" u="sng"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凡例</a:t>
            </a:r>
            <a:endParaRPr kumimoji="1" lang="en-US" altLang="ja-JP" sz="900" b="0" i="0" u="sng"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endParaRPr>
          </a:p>
        </p:txBody>
      </p:sp>
      <p:sp>
        <p:nvSpPr>
          <p:cNvPr id="24" name="テキスト ボックス 23">
            <a:extLst>
              <a:ext uri="{FF2B5EF4-FFF2-40B4-BE49-F238E27FC236}">
                <a16:creationId xmlns:a16="http://schemas.microsoft.com/office/drawing/2014/main" id="{02F2C678-39F6-4F7C-8939-E40AE8F294D6}"/>
              </a:ext>
            </a:extLst>
          </p:cNvPr>
          <p:cNvSpPr txBox="1"/>
          <p:nvPr/>
        </p:nvSpPr>
        <p:spPr>
          <a:xfrm>
            <a:off x="220971" y="5584505"/>
            <a:ext cx="351656" cy="178442"/>
          </a:xfrm>
          <a:prstGeom prst="rect">
            <a:avLst/>
          </a:prstGeom>
          <a:noFill/>
        </p:spPr>
        <p:txBody>
          <a:bodyPr wrap="square" lIns="36000" tIns="0" rIns="36000" bIns="0">
            <a:noAutofit/>
          </a:bodyPr>
          <a:lstStyle/>
          <a:p>
            <a:pPr algn="just">
              <a:defRPr/>
            </a:pPr>
            <a:r>
              <a:rPr kumimoji="1" lang="ja-JP" altLang="en-US" sz="900" b="0" i="0" u="sng"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rPr>
              <a:t>備考</a:t>
            </a:r>
            <a:endParaRPr kumimoji="1" lang="en-US" altLang="ja-JP" sz="900" b="0" i="0" u="sng" strike="noStrike" kern="1200" cap="none" spc="0" normalizeH="0" baseline="0" noProof="0" dirty="0">
              <a:ln>
                <a:noFill/>
              </a:ln>
              <a:effectLst/>
              <a:uLnTx/>
              <a:uFillTx/>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39029996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ptx" id="{75BB661A-7159-40AB-A8B9-95C523401A87}" vid="{AD23DF29-DE52-45D5-B687-48F301D686A8}"/>
    </a:ext>
  </a:extLst>
</a:theme>
</file>

<file path=ppt/theme/theme2.xml><?xml version="1.0" encoding="utf-8"?>
<a:theme xmlns:a="http://schemas.openxmlformats.org/drawingml/2006/main" name="2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12680</TotalTime>
  <Words>429</Words>
  <Application>Microsoft Office PowerPoint</Application>
  <PresentationFormat>画面に合わせる (4:3)</PresentationFormat>
  <Paragraphs>94</Paragraphs>
  <Slides>1</Slides>
  <Notes>1</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1</vt:i4>
      </vt:variant>
    </vt:vector>
  </HeadingPairs>
  <TitlesOfParts>
    <vt:vector size="10" baseType="lpstr">
      <vt:lpstr>BIZ UDゴシック</vt:lpstr>
      <vt:lpstr>HGP創英角ｺﾞｼｯｸUB</vt:lpstr>
      <vt:lpstr>ＭＳ Ｐゴシック</vt:lpstr>
      <vt:lpstr>Arial</vt:lpstr>
      <vt:lpstr>Calibri</vt:lpstr>
      <vt:lpstr>Times New Roman</vt:lpstr>
      <vt:lpstr>Wingdings</vt:lpstr>
      <vt:lpstr>1_標準デザイン</vt:lpstr>
      <vt:lpstr>2_標準デザイン</vt:lpstr>
      <vt:lpstr>群マネの実施状況（公益財団法人 滋賀県建設技術センター）</vt:lpstr>
    </vt:vector>
  </TitlesOfParts>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行政情報システム室</dc:creator>
  <cp:lastModifiedBy>shien</cp:lastModifiedBy>
  <cp:revision>403</cp:revision>
  <cp:lastPrinted>2026-01-28T01:54:32Z</cp:lastPrinted>
  <dcterms:created xsi:type="dcterms:W3CDTF">2007-11-06T12:19:33Z</dcterms:created>
  <dcterms:modified xsi:type="dcterms:W3CDTF">2026-03-26T02:26:59Z</dcterms:modified>
</cp:coreProperties>
</file>