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AFD"/>
    <a:srgbClr val="FFCCFF"/>
    <a:srgbClr val="FF99FF"/>
    <a:srgbClr val="FF0000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89" y="1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320" tIns="34661" rIns="69320" bIns="34661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39" y="4686228"/>
            <a:ext cx="5389086" cy="4439901"/>
          </a:xfrm>
          <a:prstGeom prst="rect">
            <a:avLst/>
          </a:prstGeom>
        </p:spPr>
        <p:txBody>
          <a:bodyPr vert="horz" lIns="69320" tIns="34661" rIns="69320" bIns="34661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1239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89" y="9371239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932041" y="2063438"/>
            <a:ext cx="3898230" cy="21337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100" kern="0" dirty="0">
                <a:solidFill>
                  <a:prstClr val="black"/>
                </a:solidFill>
                <a:latin typeface="HGP創英角ｺﾞｼｯｸUB"/>
                <a:ea typeface="HGP創英角ｺﾞｼｯｸUB"/>
              </a:rPr>
              <a:t>一社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広島県土木協会による施設維持管理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DX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の導入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5194062" y="2700688"/>
            <a:ext cx="1656184" cy="1433390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群マネの実施状況</a:t>
            </a:r>
            <a:r>
              <a:rPr lang="ja-JP" altLang="en-US" sz="1800" kern="0" dirty="0"/>
              <a:t>（一般社団法人　広島県土木協会）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992" y="6119417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644488" y="1709859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729597"/>
            <a:ext cx="4320000" cy="192593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365" y="5013176"/>
            <a:ext cx="4320000" cy="1492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①技術者連携の具体メニュー</a:t>
            </a:r>
            <a:endParaRPr kumimoji="1" lang="en-US" altLang="ja-JP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⇒　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市町部課長調整会議等の場を通じ、システム利用に関する意見交換　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を促進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②データ連携の具体メニュー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対象範囲を拡大することにより、道路・河川・公園・農道等の部署間連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携を強化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当協会が運用する「工事中情報共有システム</a:t>
            </a:r>
            <a:r>
              <a:rPr lang="en-US" altLang="ja-JP" sz="1050" baseline="30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※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」との連携を検討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</a:t>
            </a:r>
            <a:r>
              <a:rPr lang="en-US" altLang="ja-JP" sz="8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※</a:t>
            </a:r>
            <a:r>
              <a:rPr lang="ja-JP" altLang="en-US" sz="8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受発注間で、工事施工や履行に関する各種の情報を</a:t>
            </a:r>
            <a:r>
              <a:rPr lang="en-US" altLang="ja-JP" sz="8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WEB</a:t>
            </a:r>
            <a:r>
              <a:rPr lang="ja-JP" altLang="en-US" sz="8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共有するシステム</a:t>
            </a:r>
            <a:endParaRPr lang="en-US" altLang="ja-JP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「</a:t>
            </a:r>
            <a:r>
              <a:rPr lang="ja-JP" altLang="en-US" sz="1400" dirty="0">
                <a:latin typeface="+mn-ea"/>
                <a:ea typeface="+mn-ea"/>
              </a:rPr>
              <a:t>施設管理の増大とシステム導入コストが障壁という課題に対し、複数市町による施設維持管理</a:t>
            </a:r>
            <a:r>
              <a:rPr lang="en-US" altLang="ja-JP" sz="1400" dirty="0">
                <a:latin typeface="+mn-ea"/>
                <a:ea typeface="+mn-ea"/>
              </a:rPr>
              <a:t>DX</a:t>
            </a:r>
            <a:r>
              <a:rPr lang="ja-JP" altLang="en-US" sz="1400" dirty="0">
                <a:latin typeface="+mn-ea"/>
                <a:ea typeface="+mn-ea"/>
              </a:rPr>
              <a:t>の共同導入と一括契約により、スケールメリットを活かしたコスト縮減と事務作業の省力化を実現し、補修対応の迅速化を図る</a:t>
            </a:r>
            <a:r>
              <a:rPr kumimoji="1" lang="ja-JP" altLang="en-US" sz="1400" dirty="0">
                <a:latin typeface="+mn-ea"/>
                <a:ea typeface="+mn-ea"/>
              </a:rPr>
              <a:t>」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EEAD763-E658-9D2B-458C-29097EC55FB5}"/>
              </a:ext>
            </a:extLst>
          </p:cNvPr>
          <p:cNvSpPr/>
          <p:nvPr/>
        </p:nvSpPr>
        <p:spPr>
          <a:xfrm>
            <a:off x="5698118" y="3613949"/>
            <a:ext cx="561785" cy="227504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市町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7554436" y="2924944"/>
            <a:ext cx="617964" cy="227504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事業者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5A8ED10-C3F1-848C-1BFE-EEF351EDE476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774668" y="3038696"/>
            <a:ext cx="779768" cy="0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triangle"/>
          </a:ln>
          <a:effectLst/>
        </p:spPr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269639" y="2924944"/>
            <a:ext cx="1505029" cy="227504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一社</a:t>
            </a: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</a:t>
            </a: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広島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県土木協会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2599A21-DDE2-2491-B7B5-2D29B27CD045}"/>
              </a:ext>
            </a:extLst>
          </p:cNvPr>
          <p:cNvCxnSpPr>
            <a:cxnSpLocks/>
          </p:cNvCxnSpPr>
          <p:nvPr/>
        </p:nvCxnSpPr>
        <p:spPr>
          <a:xfrm flipV="1">
            <a:off x="5837616" y="3253949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221382" y="3267669"/>
            <a:ext cx="6049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委託費＋</a:t>
            </a:r>
          </a:p>
          <a:p>
            <a:r>
              <a:rPr lang="ja-JP" altLang="en-US" sz="800" dirty="0"/>
              <a:t>事務費</a:t>
            </a:r>
            <a:endParaRPr lang="ja-JP" altLang="en-US" sz="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7F65438-541B-530E-5746-A39C403C46EE}"/>
              </a:ext>
            </a:extLst>
          </p:cNvPr>
          <p:cNvSpPr txBox="1"/>
          <p:nvPr/>
        </p:nvSpPr>
        <p:spPr>
          <a:xfrm>
            <a:off x="6186975" y="3267669"/>
            <a:ext cx="716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基本協定＋</a:t>
            </a:r>
          </a:p>
          <a:p>
            <a:r>
              <a:rPr lang="ja-JP" altLang="en-US" sz="800" dirty="0"/>
              <a:t>年度協定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154711C-D910-EEC1-1AC4-477D27B425A8}"/>
              </a:ext>
            </a:extLst>
          </p:cNvPr>
          <p:cNvSpPr txBox="1"/>
          <p:nvPr/>
        </p:nvSpPr>
        <p:spPr>
          <a:xfrm>
            <a:off x="6855570" y="2853516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3469EEA-1BCB-4083-17B6-EE740BC498AB}"/>
              </a:ext>
            </a:extLst>
          </p:cNvPr>
          <p:cNvSpPr txBox="1"/>
          <p:nvPr/>
        </p:nvSpPr>
        <p:spPr>
          <a:xfrm>
            <a:off x="7020436" y="3212976"/>
            <a:ext cx="18720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①当協会と市町が基本協定を締結。</a:t>
            </a:r>
            <a:endParaRPr lang="en-US" altLang="ja-JP" sz="700" dirty="0"/>
          </a:p>
          <a:p>
            <a:r>
              <a:rPr lang="ja-JP" altLang="en-US" sz="700" dirty="0"/>
              <a:t>②年度毎に年度協定を締結。</a:t>
            </a:r>
            <a:endParaRPr lang="en-US" altLang="ja-JP" sz="700" dirty="0"/>
          </a:p>
          <a:p>
            <a:r>
              <a:rPr lang="ja-JP" altLang="en-US" sz="700" dirty="0"/>
              <a:t>③市町は当協会へ事務費を負担。</a:t>
            </a:r>
          </a:p>
          <a:p>
            <a:r>
              <a:rPr lang="ja-JP" altLang="en-US" sz="700" dirty="0"/>
              <a:t>④当協会が市町の業務を一括発注。</a:t>
            </a:r>
            <a:endParaRPr lang="ja-JP" altLang="en-US" sz="7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311653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933565" y="4403005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08F4FC63-6870-9C2D-004C-838791F843CB}"/>
              </a:ext>
            </a:extLst>
          </p:cNvPr>
          <p:cNvSpPr/>
          <p:nvPr/>
        </p:nvSpPr>
        <p:spPr>
          <a:xfrm>
            <a:off x="7628830" y="4239658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251150"/>
              </p:ext>
            </p:extLst>
          </p:nvPr>
        </p:nvGraphicFramePr>
        <p:xfrm>
          <a:off x="251520" y="2072497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※3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※3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※3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82713" y="4656529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F2D0D628-5EB9-B975-5076-DF251F322183}"/>
              </a:ext>
            </a:extLst>
          </p:cNvPr>
          <p:cNvSpPr/>
          <p:nvPr/>
        </p:nvSpPr>
        <p:spPr>
          <a:xfrm>
            <a:off x="971600" y="2680187"/>
            <a:ext cx="1152127" cy="862615"/>
          </a:xfrm>
          <a:prstGeom prst="rect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7B32FE9-1AB2-C5C3-52EF-C70434D334E0}"/>
              </a:ext>
            </a:extLst>
          </p:cNvPr>
          <p:cNvSpPr txBox="1"/>
          <p:nvPr/>
        </p:nvSpPr>
        <p:spPr>
          <a:xfrm>
            <a:off x="5469371" y="3796722"/>
            <a:ext cx="134983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（複数市町が参画）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4974682" y="2290606"/>
            <a:ext cx="3599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・令和８年度は試行実施し、令和９年度からの本格運用を目指す</a:t>
            </a:r>
          </a:p>
          <a:p>
            <a:r>
              <a:rPr lang="ja-JP" altLang="en-US" sz="700" dirty="0"/>
              <a:t>・対象施設：橋梁・道路トンネル・道路附属物・道路土工構造物・小規模附属物・舗装等</a:t>
            </a:r>
            <a:endParaRPr lang="en-US" altLang="ja-JP" sz="700" dirty="0"/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478279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E7A2A4C6-60B1-ECD3-7B8C-9B546DAB98FA}"/>
              </a:ext>
            </a:extLst>
          </p:cNvPr>
          <p:cNvCxnSpPr>
            <a:cxnSpLocks/>
          </p:cNvCxnSpPr>
          <p:nvPr/>
        </p:nvCxnSpPr>
        <p:spPr>
          <a:xfrm flipV="1">
            <a:off x="6084168" y="3253949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4C8A7E6-3B73-8D90-B37A-ADAB96F2AE14}"/>
              </a:ext>
            </a:extLst>
          </p:cNvPr>
          <p:cNvSpPr/>
          <p:nvPr/>
        </p:nvSpPr>
        <p:spPr>
          <a:xfrm>
            <a:off x="246941" y="5174332"/>
            <a:ext cx="4176000" cy="925952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備考（自由記述）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※1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河川、公園、農道、下水等を対象範囲として拡大することについても検討する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6F93A40-5128-D290-0C31-525A1C1268F9}"/>
              </a:ext>
            </a:extLst>
          </p:cNvPr>
          <p:cNvSpPr txBox="1"/>
          <p:nvPr/>
        </p:nvSpPr>
        <p:spPr>
          <a:xfrm>
            <a:off x="700009" y="3336918"/>
            <a:ext cx="3600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solidFill>
                  <a:srgbClr val="FFC000"/>
                </a:solidFill>
                <a:latin typeface="+mn-ea"/>
                <a:ea typeface="+mn-ea"/>
              </a:rPr>
              <a:t>※1</a:t>
            </a:r>
            <a:endParaRPr kumimoji="1" lang="ja-JP" altLang="en-US" sz="700" dirty="0">
              <a:solidFill>
                <a:srgbClr val="FFC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12878</TotalTime>
  <Words>593</Words>
  <Application>Microsoft Office PowerPoint</Application>
  <PresentationFormat>画面に合わせる (4:3)</PresentationFormat>
  <Paragraphs>124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399</cp:revision>
  <cp:lastPrinted>2026-02-26T23:54:27Z</cp:lastPrinted>
  <dcterms:created xsi:type="dcterms:W3CDTF">2007-11-06T12:19:33Z</dcterms:created>
  <dcterms:modified xsi:type="dcterms:W3CDTF">2026-03-26T02:28:07Z</dcterms:modified>
</cp:coreProperties>
</file>