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AFD"/>
    <a:srgbClr val="FFCCFF"/>
    <a:srgbClr val="FF99FF"/>
    <a:srgbClr val="FF0000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89" y="1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320" tIns="34661" rIns="69320" bIns="34661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39" y="4686228"/>
            <a:ext cx="5389086" cy="4439901"/>
          </a:xfrm>
          <a:prstGeom prst="rect">
            <a:avLst/>
          </a:prstGeom>
        </p:spPr>
        <p:txBody>
          <a:bodyPr vert="horz" lIns="69320" tIns="34661" rIns="69320" bIns="34661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1239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89" y="9371239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553CFFC1-0F5D-A100-3AA1-873EC223C2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26845"/>
              </p:ext>
            </p:extLst>
          </p:nvPr>
        </p:nvGraphicFramePr>
        <p:xfrm>
          <a:off x="251520" y="2072497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highlight>
                            <a:srgbClr val="FFFFFF"/>
                          </a:highlight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highlight>
                          <a:srgbClr val="FFFFFF"/>
                        </a:highlight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highlight>
                            <a:srgbClr val="FFFFFF"/>
                          </a:highlight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※2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※2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※2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※2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※1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営繕施設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機械設備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営繕施設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機械設備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営繕施設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機械設備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※2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営繕施設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機械設備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※1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932041" y="2063438"/>
            <a:ext cx="3898230" cy="21337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公財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兵庫県まちづくり技術センターによる地域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一括発注点検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5194062" y="2683657"/>
            <a:ext cx="1656184" cy="1308527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群マネの実施状況</a:t>
            </a:r>
            <a:r>
              <a:rPr lang="ja-JP" altLang="en-US" sz="1800" kern="0" dirty="0"/>
              <a:t>（公益財団法人兵庫県まちづくり技術センター）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85316" y="1702135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992" y="6119417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597129" y="1721718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729597"/>
            <a:ext cx="4320000" cy="192593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365" y="5013176"/>
            <a:ext cx="4320000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①技術者連携の具体メニュー</a:t>
            </a:r>
            <a:endParaRPr kumimoji="1" lang="en-US" altLang="ja-JP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⇒　橋梁長寿命化策定協議会等の場を活用して、意見交換会や点検講習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会等を実施。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lvl="0"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</a:t>
            </a:r>
            <a:r>
              <a:rPr lang="ja-JP" altLang="en-US" sz="1050" dirty="0">
                <a:latin typeface="ＭＳ Ｐゴシック"/>
                <a:ea typeface="ＭＳ Ｐゴシック"/>
              </a:rPr>
              <a:t>市町、技術センター、事業者の三者で点検結果を確認する判定会議を</a:t>
            </a:r>
            <a:endParaRPr lang="en-US" altLang="ja-JP" sz="1050" dirty="0">
              <a:latin typeface="ＭＳ Ｐゴシック"/>
              <a:ea typeface="ＭＳ Ｐゴシック"/>
            </a:endParaRPr>
          </a:p>
          <a:p>
            <a:pPr lvl="0" algn="just">
              <a:defRPr/>
            </a:pPr>
            <a:r>
              <a:rPr lang="ja-JP" altLang="en-US" sz="1050" dirty="0">
                <a:latin typeface="ＭＳ Ｐゴシック"/>
                <a:ea typeface="ＭＳ Ｐゴシック"/>
              </a:rPr>
              <a:t>　　　実施。 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②データ連携の具体メニュー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道路施設の台帳情報や点検結果、補修履歴などのデータを記録・蓄　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積する「市町橋梁マネジメントシステム」をセンターが開発･運営し、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次回点検や直営点検、修繕計画策定等への利活用を実現。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「技術職員や財源、知識・技術力の不足等の課題に対し、地域一括発注によりコスト縮減を図りつつ、技術的な知見の補完や管理業務の効率化を実施」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EEAD763-E658-9D2B-458C-29097EC55FB5}"/>
              </a:ext>
            </a:extLst>
          </p:cNvPr>
          <p:cNvSpPr/>
          <p:nvPr/>
        </p:nvSpPr>
        <p:spPr>
          <a:xfrm>
            <a:off x="5698118" y="3586093"/>
            <a:ext cx="561785" cy="227504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市町村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7554436" y="2907684"/>
            <a:ext cx="617964" cy="227504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事業者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5A8ED10-C3F1-848C-1BFE-EEF351EDE476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6774668" y="3010840"/>
            <a:ext cx="779768" cy="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triangle"/>
          </a:ln>
          <a:effectLst/>
        </p:spPr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269639" y="2803446"/>
            <a:ext cx="1505029" cy="414789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公財</a:t>
            </a: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兵庫県まちづくり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技術センター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2599A21-DDE2-2491-B7B5-2D29B27CD045}"/>
              </a:ext>
            </a:extLst>
          </p:cNvPr>
          <p:cNvCxnSpPr>
            <a:cxnSpLocks/>
          </p:cNvCxnSpPr>
          <p:nvPr/>
        </p:nvCxnSpPr>
        <p:spPr>
          <a:xfrm flipV="1">
            <a:off x="5837616" y="3226093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A8980EE-64E8-A218-488D-51DB8A14F4F8}"/>
              </a:ext>
            </a:extLst>
          </p:cNvPr>
          <p:cNvSpPr/>
          <p:nvPr/>
        </p:nvSpPr>
        <p:spPr>
          <a:xfrm>
            <a:off x="300557" y="5369744"/>
            <a:ext cx="4176000" cy="462035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備考（自由記述）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※1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技術センター直営で実施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※2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発注者支援として、設計支援業務（協議打合せに同席し技術的助言）を実施。</a:t>
            </a:r>
            <a:endParaRPr kumimoji="0" lang="en-US" altLang="ja-JP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※3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一括発注するための設計書の作成支援を検討中</a:t>
            </a:r>
            <a:endParaRPr kumimoji="0" lang="en-US" altLang="ja-JP" sz="700" kern="0" dirty="0">
              <a:solidFill>
                <a:prstClr val="black"/>
              </a:solidFill>
              <a:latin typeface="+mn-ea"/>
              <a:ea typeface="+mn-e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700" kern="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221382" y="3239813"/>
            <a:ext cx="6049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委託費＋</a:t>
            </a:r>
          </a:p>
          <a:p>
            <a:r>
              <a:rPr lang="ja-JP" altLang="en-US" sz="800" dirty="0"/>
              <a:t>事務費</a:t>
            </a:r>
            <a:endParaRPr lang="ja-JP" altLang="en-US" sz="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7F65438-541B-530E-5746-A39C403C46EE}"/>
              </a:ext>
            </a:extLst>
          </p:cNvPr>
          <p:cNvSpPr txBox="1"/>
          <p:nvPr/>
        </p:nvSpPr>
        <p:spPr>
          <a:xfrm>
            <a:off x="6186975" y="3239813"/>
            <a:ext cx="716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基本協定＋</a:t>
            </a:r>
          </a:p>
          <a:p>
            <a:r>
              <a:rPr lang="ja-JP" altLang="en-US" sz="800" dirty="0"/>
              <a:t>年度協定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154711C-D910-EEC1-1AC4-477D27B425A8}"/>
              </a:ext>
            </a:extLst>
          </p:cNvPr>
          <p:cNvSpPr txBox="1"/>
          <p:nvPr/>
        </p:nvSpPr>
        <p:spPr>
          <a:xfrm>
            <a:off x="6855570" y="2821895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3469EEA-1BCB-4083-17B6-EE740BC498AB}"/>
              </a:ext>
            </a:extLst>
          </p:cNvPr>
          <p:cNvSpPr txBox="1"/>
          <p:nvPr/>
        </p:nvSpPr>
        <p:spPr>
          <a:xfrm>
            <a:off x="6825446" y="3313039"/>
            <a:ext cx="2082831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①協定の場合、センターと市町が基本協定を締結。</a:t>
            </a:r>
            <a:endParaRPr lang="en-US" altLang="ja-JP" sz="700" dirty="0"/>
          </a:p>
          <a:p>
            <a:r>
              <a:rPr lang="ja-JP" altLang="en-US" sz="700" dirty="0"/>
              <a:t>②年度毎に市町と契約（協定の場合、年度協定を</a:t>
            </a:r>
            <a:endParaRPr lang="en-US" altLang="ja-JP" sz="700" dirty="0"/>
          </a:p>
          <a:p>
            <a:r>
              <a:rPr lang="ja-JP" altLang="en-US" sz="700" dirty="0"/>
              <a:t>　　締結）。</a:t>
            </a:r>
            <a:endParaRPr lang="en-US" altLang="ja-JP" sz="700" dirty="0"/>
          </a:p>
          <a:p>
            <a:r>
              <a:rPr lang="ja-JP" altLang="en-US" sz="700" dirty="0"/>
              <a:t>③市町は技術センターへ事務費を負担。</a:t>
            </a:r>
          </a:p>
          <a:p>
            <a:r>
              <a:rPr lang="ja-JP" altLang="en-US" sz="700" dirty="0"/>
              <a:t>④センターが市町の業務を一括発注。</a:t>
            </a:r>
            <a:endParaRPr lang="ja-JP" altLang="en-US" sz="7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311653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933565" y="4403005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08F4FC63-6870-9C2D-004C-838791F843CB}"/>
              </a:ext>
            </a:extLst>
          </p:cNvPr>
          <p:cNvSpPr/>
          <p:nvPr/>
        </p:nvSpPr>
        <p:spPr>
          <a:xfrm>
            <a:off x="7628830" y="4239658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336329" y="4807249"/>
            <a:ext cx="4104456" cy="395869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94049D-E51B-7246-1101-CC28E06074CC}"/>
              </a:ext>
            </a:extLst>
          </p:cNvPr>
          <p:cNvSpPr/>
          <p:nvPr/>
        </p:nvSpPr>
        <p:spPr>
          <a:xfrm>
            <a:off x="3277701" y="2646784"/>
            <a:ext cx="575414" cy="246022"/>
          </a:xfrm>
          <a:prstGeom prst="rect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7B32FE9-1AB2-C5C3-52EF-C70434D334E0}"/>
              </a:ext>
            </a:extLst>
          </p:cNvPr>
          <p:cNvSpPr txBox="1"/>
          <p:nvPr/>
        </p:nvSpPr>
        <p:spPr>
          <a:xfrm>
            <a:off x="5528587" y="3786237"/>
            <a:ext cx="134983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（</a:t>
            </a:r>
            <a:r>
              <a:rPr lang="en-US" altLang="ja-JP" sz="800" dirty="0"/>
              <a:t>40</a:t>
            </a:r>
            <a:r>
              <a:rPr lang="ja-JP" altLang="en-US" sz="800" dirty="0"/>
              <a:t>市町が利用）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7B83B4A-8877-9165-7C0D-CBF4C4073AC0}"/>
              </a:ext>
            </a:extLst>
          </p:cNvPr>
          <p:cNvSpPr txBox="1"/>
          <p:nvPr/>
        </p:nvSpPr>
        <p:spPr>
          <a:xfrm>
            <a:off x="7038125" y="2492896"/>
            <a:ext cx="18720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dirty="0"/>
              <a:t>※</a:t>
            </a:r>
            <a:r>
              <a:rPr lang="ja-JP" altLang="en-US" sz="700" dirty="0"/>
              <a:t>　事務局：兵庫県、技術センター</a:t>
            </a:r>
            <a:endParaRPr lang="en-US" altLang="ja-JP" sz="700" dirty="0"/>
          </a:p>
          <a:p>
            <a:r>
              <a:rPr lang="ja-JP" altLang="en-US" sz="700" dirty="0"/>
              <a:t>　　 構成員：県内４</a:t>
            </a:r>
            <a:r>
              <a:rPr lang="en-US" altLang="ja-JP" sz="700" dirty="0"/>
              <a:t>0</a:t>
            </a:r>
            <a:r>
              <a:rPr lang="ja-JP" altLang="en-US" sz="700" dirty="0"/>
              <a:t>市町村（政令市除く）</a:t>
            </a:r>
            <a:endParaRPr lang="en-US" altLang="ja-JP" sz="700" dirty="0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4974682" y="2290606"/>
            <a:ext cx="3599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・平成</a:t>
            </a:r>
            <a:r>
              <a:rPr lang="en-US" altLang="ja-JP" sz="700" dirty="0"/>
              <a:t>27</a:t>
            </a:r>
            <a:r>
              <a:rPr lang="ja-JP" altLang="en-US" sz="700" dirty="0"/>
              <a:t>年度から実施</a:t>
            </a:r>
          </a:p>
          <a:p>
            <a:r>
              <a:rPr lang="ja-JP" altLang="en-US" sz="700" dirty="0"/>
              <a:t>・対象施設：橋梁・道路トンネル・舗装等</a:t>
            </a:r>
            <a:endParaRPr lang="en-US" altLang="ja-JP" sz="700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0134AB70-C833-F0A7-CF1F-0F19EDEB852B}"/>
              </a:ext>
            </a:extLst>
          </p:cNvPr>
          <p:cNvSpPr txBox="1"/>
          <p:nvPr/>
        </p:nvSpPr>
        <p:spPr>
          <a:xfrm>
            <a:off x="3624798" y="2461788"/>
            <a:ext cx="3600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solidFill>
                  <a:srgbClr val="FFC000"/>
                </a:solidFill>
                <a:latin typeface="+mn-ea"/>
                <a:ea typeface="+mn-ea"/>
              </a:rPr>
              <a:t>※</a:t>
            </a:r>
            <a:r>
              <a:rPr lang="ja-JP" altLang="en-US" sz="700" dirty="0">
                <a:solidFill>
                  <a:srgbClr val="FFC000"/>
                </a:solidFill>
                <a:latin typeface="+mn-ea"/>
                <a:ea typeface="+mn-ea"/>
              </a:rPr>
              <a:t>３</a:t>
            </a:r>
            <a:endParaRPr kumimoji="1" lang="ja-JP" altLang="en-US" sz="700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478279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E7A2A4C6-60B1-ECD3-7B8C-9B546DAB98FA}"/>
              </a:ext>
            </a:extLst>
          </p:cNvPr>
          <p:cNvCxnSpPr>
            <a:cxnSpLocks/>
          </p:cNvCxnSpPr>
          <p:nvPr/>
        </p:nvCxnSpPr>
        <p:spPr>
          <a:xfrm flipV="1">
            <a:off x="6084168" y="3226093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08683A3-8311-A24D-65D7-DEE544E4E03F}"/>
              </a:ext>
            </a:extLst>
          </p:cNvPr>
          <p:cNvSpPr/>
          <p:nvPr/>
        </p:nvSpPr>
        <p:spPr>
          <a:xfrm>
            <a:off x="2693632" y="3051267"/>
            <a:ext cx="575414" cy="261772"/>
          </a:xfrm>
          <a:prstGeom prst="rect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12861</TotalTime>
  <Words>632</Words>
  <Application>Microsoft Office PowerPoint</Application>
  <PresentationFormat>画面に合わせる (4:3)</PresentationFormat>
  <Paragraphs>130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399</cp:revision>
  <cp:lastPrinted>2026-02-10T09:15:38Z</cp:lastPrinted>
  <dcterms:created xsi:type="dcterms:W3CDTF">2007-11-06T12:19:33Z</dcterms:created>
  <dcterms:modified xsi:type="dcterms:W3CDTF">2026-03-26T02:27:47Z</dcterms:modified>
</cp:coreProperties>
</file>