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7" r:id="rId2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AFD"/>
    <a:srgbClr val="FFCCFF"/>
    <a:srgbClr val="FF99FF"/>
    <a:srgbClr val="FF0000"/>
    <a:srgbClr val="75C5AE"/>
    <a:srgbClr val="6FC3AB"/>
    <a:srgbClr val="BCC5CC"/>
    <a:srgbClr val="C7E1F5"/>
    <a:srgbClr val="D5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186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189" y="1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320" tIns="34661" rIns="69320" bIns="34661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339" y="4686228"/>
            <a:ext cx="5389086" cy="4439901"/>
          </a:xfrm>
          <a:prstGeom prst="rect">
            <a:avLst/>
          </a:prstGeom>
        </p:spPr>
        <p:txBody>
          <a:bodyPr vert="horz" lIns="69320" tIns="34661" rIns="69320" bIns="34661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371239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189" y="9371239"/>
            <a:ext cx="2919386" cy="493862"/>
          </a:xfrm>
          <a:prstGeom prst="rect">
            <a:avLst/>
          </a:prstGeom>
        </p:spPr>
        <p:txBody>
          <a:bodyPr vert="horz" lIns="69320" tIns="34661" rIns="69320" bIns="34661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D8EB0F5-BD9C-3A2A-E1B1-029F96B175FD}"/>
              </a:ext>
            </a:extLst>
          </p:cNvPr>
          <p:cNvSpPr txBox="1"/>
          <p:nvPr/>
        </p:nvSpPr>
        <p:spPr>
          <a:xfrm>
            <a:off x="4644010" y="1709859"/>
            <a:ext cx="4320000" cy="294327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（２）自治体の束</a:t>
            </a:r>
            <a:endParaRPr lang="ja-JP" altLang="en-US" sz="1600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FB608A-7404-93B3-EB88-D5DA212BD8EE}"/>
              </a:ext>
            </a:extLst>
          </p:cNvPr>
          <p:cNvSpPr/>
          <p:nvPr/>
        </p:nvSpPr>
        <p:spPr>
          <a:xfrm>
            <a:off x="4932041" y="2063438"/>
            <a:ext cx="3898230" cy="21337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lIns="36000" rIns="36000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(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公財</a:t>
            </a: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)</a:t>
            </a:r>
            <a:r>
              <a:rPr kumimoji="0" lang="ja-JP" altLang="en-US" sz="1100" kern="0" dirty="0">
                <a:solidFill>
                  <a:prstClr val="black"/>
                </a:solidFill>
                <a:latin typeface="HGP創英角ｺﾞｼｯｸUB"/>
                <a:ea typeface="HGP創英角ｺﾞｼｯｸUB"/>
              </a:rPr>
              <a:t>大阪府都市整備推進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センターによる地域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一括発注</a:t>
            </a:r>
            <a:br>
              <a:rPr kumimoji="0" lang="en-US" altLang="ja-JP" sz="1200" kern="0" dirty="0">
                <a:latin typeface="HGP創英角ｺﾞｼｯｸUB"/>
                <a:ea typeface="HGP創英角ｺﾞｼｯｸUB"/>
              </a:rPr>
            </a:br>
            <a:endParaRPr kumimoji="0" lang="ja-JP" alt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486CEB7B-99FE-2513-EF3A-AA72770F8C9D}"/>
              </a:ext>
            </a:extLst>
          </p:cNvPr>
          <p:cNvSpPr/>
          <p:nvPr/>
        </p:nvSpPr>
        <p:spPr>
          <a:xfrm>
            <a:off x="5004048" y="2700688"/>
            <a:ext cx="1656184" cy="1433390"/>
          </a:xfrm>
          <a:prstGeom prst="roundRect">
            <a:avLst>
              <a:gd name="adj" fmla="val 13149"/>
            </a:avLst>
          </a:prstGeom>
          <a:noFill/>
          <a:ln w="19050" cap="flat" cmpd="sng" algn="ctr">
            <a:solidFill>
              <a:srgbClr val="92D05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			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232E4ABB-B572-5D55-F6E1-E4FCB5528AB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76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400" kern="0" dirty="0"/>
              <a:t>群マネの実施状況</a:t>
            </a:r>
            <a:r>
              <a:rPr lang="ja-JP" altLang="en-US" sz="1800" kern="0" dirty="0"/>
              <a:t>（公益財団法人大阪府都市整備推進センター）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86C0BF-7105-2107-A912-B32C6B20D9B4}"/>
              </a:ext>
            </a:extLst>
          </p:cNvPr>
          <p:cNvSpPr txBox="1"/>
          <p:nvPr/>
        </p:nvSpPr>
        <p:spPr>
          <a:xfrm>
            <a:off x="0" y="571603"/>
            <a:ext cx="4932041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［自治体が抱える課題と群マネ導入で期待する効果］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26F0EC-6D9C-FD1F-45EE-FDA2AD69AEE3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（１）</a:t>
            </a:r>
            <a:r>
              <a:rPr lang="ja-JP" altLang="en-US" sz="1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業務のマネジメント戦略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88A761-6A97-6950-F8F8-827642829B11}"/>
              </a:ext>
            </a:extLst>
          </p:cNvPr>
          <p:cNvSpPr txBox="1"/>
          <p:nvPr/>
        </p:nvSpPr>
        <p:spPr>
          <a:xfrm>
            <a:off x="0" y="137130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1" lang="ja-JP" altLang="en-US" sz="1600" dirty="0">
                <a:solidFill>
                  <a:sysClr val="windowText" lastClr="000000"/>
                </a:solidFill>
                <a:latin typeface="+mn-ea"/>
                <a:ea typeface="+mn-ea"/>
              </a:rPr>
              <a:t>［実施内容］</a:t>
            </a:r>
            <a:endParaRPr lang="ja-JP" altLang="en-US" sz="160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783F48-C34A-77E6-89A3-5DBB5A493804}"/>
              </a:ext>
            </a:extLst>
          </p:cNvPr>
          <p:cNvSpPr txBox="1"/>
          <p:nvPr/>
        </p:nvSpPr>
        <p:spPr>
          <a:xfrm>
            <a:off x="179992" y="1859853"/>
            <a:ext cx="4320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①対象範囲（インフラ分野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業務プロセス）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22C9A-8398-4FB2-FE28-EADE5163AFFF}"/>
              </a:ext>
            </a:extLst>
          </p:cNvPr>
          <p:cNvSpPr txBox="1"/>
          <p:nvPr/>
        </p:nvSpPr>
        <p:spPr>
          <a:xfrm>
            <a:off x="179992" y="6119417"/>
            <a:ext cx="4320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marR="0" lvl="0" indent="0" algn="just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defRPr>
            </a:lvl1pPr>
          </a:lstStyle>
          <a:p>
            <a:r>
              <a:rPr lang="ja-JP" altLang="en-US" sz="1000" dirty="0"/>
              <a:t>②発注方式等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契約期間の複数年化 ：　有 ・ 無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性能規定の導入　　　 ：　有 ・ 無</a:t>
            </a:r>
            <a:endParaRPr lang="en-US" altLang="ja-JP" sz="10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886EFB-14AF-7F43-8B7D-13CC33DE0F9F}"/>
              </a:ext>
            </a:extLst>
          </p:cNvPr>
          <p:cNvSpPr txBox="1"/>
          <p:nvPr/>
        </p:nvSpPr>
        <p:spPr>
          <a:xfrm>
            <a:off x="4644365" y="4729597"/>
            <a:ext cx="4320000" cy="192593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（３）技術者連携、データ連携</a:t>
            </a:r>
            <a:endParaRPr lang="ja-JP" altLang="en-US" sz="1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3CE75B-9216-3D0D-451A-55D02925A988}"/>
              </a:ext>
            </a:extLst>
          </p:cNvPr>
          <p:cNvSpPr txBox="1"/>
          <p:nvPr/>
        </p:nvSpPr>
        <p:spPr>
          <a:xfrm>
            <a:off x="4644365" y="5013176"/>
            <a:ext cx="4320000" cy="1654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①技術者連携の具体メニュー</a:t>
            </a:r>
            <a:endParaRPr kumimoji="1" lang="en-US" altLang="ja-JP" sz="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⇒　７地域に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ある維持管理連携プラットフォーム</a:t>
            </a: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を活用して、地域課題勉強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 </a:t>
            </a: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会での討議・意見交換や技術研修会を実施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lvl="0"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都整</a:t>
            </a:r>
            <a:r>
              <a:rPr lang="ja-JP" altLang="en-US" sz="1050" dirty="0">
                <a:latin typeface="ＭＳ Ｐゴシック"/>
                <a:ea typeface="ＭＳ Ｐゴシック"/>
              </a:rPr>
              <a:t>センター、事業者による点検判定会議を開催し高質な結果を</a:t>
            </a:r>
            <a:endParaRPr lang="en-US" altLang="ja-JP" sz="1050" dirty="0">
              <a:latin typeface="ＭＳ Ｐゴシック"/>
              <a:ea typeface="ＭＳ Ｐゴシック"/>
            </a:endParaRPr>
          </a:p>
          <a:p>
            <a:pPr lvl="0" algn="just">
              <a:defRPr/>
            </a:pPr>
            <a:r>
              <a:rPr lang="ja-JP" altLang="en-US" sz="1050" dirty="0">
                <a:latin typeface="ＭＳ Ｐゴシック"/>
                <a:ea typeface="ＭＳ Ｐゴシック"/>
              </a:rPr>
              <a:t>　　 市町村に提示し、健全性の診断は最終的に市町村が決定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②データ連携の具体メニュー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点検結果などのデータを記録・保存する「橋梁情報提供システム」を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 都整センターが運営し、これらを活用しながら市町村は修繕計画の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ja-JP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     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立案等を行うことが可能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D3290F-72D9-F322-D59A-0FE05DDD691B}"/>
              </a:ext>
            </a:extLst>
          </p:cNvPr>
          <p:cNvSpPr txBox="1"/>
          <p:nvPr/>
        </p:nvSpPr>
        <p:spPr>
          <a:xfrm>
            <a:off x="4643064" y="4216394"/>
            <a:ext cx="432094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地方自治法上の共同処理制度の適用：　有　・　無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　有　・　無</a:t>
            </a: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F3D630-74D4-9EAE-B339-291A6590B33F}"/>
              </a:ext>
            </a:extLst>
          </p:cNvPr>
          <p:cNvSpPr txBox="1"/>
          <p:nvPr/>
        </p:nvSpPr>
        <p:spPr>
          <a:xfrm>
            <a:off x="179992" y="910157"/>
            <a:ext cx="8784016" cy="47508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kumimoji="1" lang="ja-JP" altLang="en-US" sz="1400" dirty="0">
                <a:latin typeface="+mn-ea"/>
                <a:ea typeface="+mn-ea"/>
              </a:rPr>
              <a:t>「技術職員や財源、知識・技術力の不足等の課題に対し、地域一括発注によりコスト縮減を図りつつ、技術的な知見の補完や管理業務の効率化を実施」</a:t>
            </a:r>
            <a:endParaRPr kumimoji="1" lang="en-US" altLang="ja-JP" sz="1400" dirty="0">
              <a:latin typeface="+mn-ea"/>
              <a:ea typeface="+mn-ea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9EEAD763-E658-9D2B-458C-29097EC55FB5}"/>
              </a:ext>
            </a:extLst>
          </p:cNvPr>
          <p:cNvSpPr/>
          <p:nvPr/>
        </p:nvSpPr>
        <p:spPr>
          <a:xfrm>
            <a:off x="5508104" y="3727986"/>
            <a:ext cx="561785" cy="227504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市町村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2E480CD6-FD1E-465B-AEB6-4D7C3E15263B}"/>
              </a:ext>
            </a:extLst>
          </p:cNvPr>
          <p:cNvSpPr/>
          <p:nvPr/>
        </p:nvSpPr>
        <p:spPr>
          <a:xfrm>
            <a:off x="7364422" y="3049577"/>
            <a:ext cx="617964" cy="227504"/>
          </a:xfrm>
          <a:prstGeom prst="round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事業者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C5A8ED10-C3F1-848C-1BFE-EEF351EDE476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6584654" y="3152733"/>
            <a:ext cx="779768" cy="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tailEnd type="triangle"/>
          </a:ln>
          <a:effectLst/>
        </p:spPr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5079625" y="2945339"/>
            <a:ext cx="1505029" cy="414789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(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公財</a:t>
            </a: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)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大阪府都市整備推進</a:t>
            </a: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センター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42599A21-DDE2-2491-B7B5-2D29B27CD045}"/>
              </a:ext>
            </a:extLst>
          </p:cNvPr>
          <p:cNvCxnSpPr>
            <a:cxnSpLocks/>
          </p:cNvCxnSpPr>
          <p:nvPr/>
        </p:nvCxnSpPr>
        <p:spPr>
          <a:xfrm flipV="1">
            <a:off x="5652120" y="3367986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3780DF8-E5A4-533B-7BE7-9C6D36ED611D}"/>
              </a:ext>
            </a:extLst>
          </p:cNvPr>
          <p:cNvSpPr txBox="1"/>
          <p:nvPr/>
        </p:nvSpPr>
        <p:spPr>
          <a:xfrm>
            <a:off x="5004048" y="2719143"/>
            <a:ext cx="1656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800" b="1" dirty="0">
                <a:solidFill>
                  <a:srgbClr val="92D050"/>
                </a:solidFill>
                <a:latin typeface="ＭＳ Ｐゴシック"/>
                <a:ea typeface="ＭＳ Ｐゴシック"/>
              </a:rPr>
              <a:t>維持管理連携プラットフォーム</a:t>
            </a:r>
            <a:r>
              <a:rPr lang="en-US" altLang="ja-JP" sz="800" b="1" dirty="0">
                <a:solidFill>
                  <a:srgbClr val="92D050"/>
                </a:solidFill>
                <a:latin typeface="ＭＳ Ｐゴシック"/>
                <a:ea typeface="ＭＳ Ｐゴシック"/>
              </a:rPr>
              <a:t>※</a:t>
            </a:r>
            <a:endParaRPr lang="ja-JP" altLang="en-US" sz="800" b="1" dirty="0">
              <a:solidFill>
                <a:srgbClr val="92D05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A8980EE-64E8-A218-488D-51DB8A14F4F8}"/>
              </a:ext>
            </a:extLst>
          </p:cNvPr>
          <p:cNvSpPr/>
          <p:nvPr/>
        </p:nvSpPr>
        <p:spPr>
          <a:xfrm>
            <a:off x="246941" y="5174332"/>
            <a:ext cx="4176000" cy="925952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noFill/>
            <a:prstDash val="solid"/>
          </a:ln>
          <a:effectLst/>
        </p:spPr>
        <p:txBody>
          <a:bodyPr lIns="36000" tIns="0" rIns="36000" bIns="0"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u="sng" kern="0" dirty="0">
                <a:solidFill>
                  <a:prstClr val="black"/>
                </a:solidFill>
                <a:latin typeface="+mn-ea"/>
                <a:ea typeface="+mn-ea"/>
              </a:rPr>
              <a:t>備考（自由記述）</a:t>
            </a:r>
            <a:endParaRPr kumimoji="0" lang="en-US" altLang="ja-JP" sz="700" b="0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※1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都整センター直営で実施（長寿命化修繕計画）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※2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舗装点検（路面性状調査）を実施する可能性</a:t>
            </a:r>
            <a:endParaRPr kumimoji="0" lang="en-US" altLang="ja-JP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※3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維持管理連携プラットフォームを活用した地域課題勉強会で議論を深め、将来的に実施する可能性</a:t>
            </a:r>
            <a:endParaRPr kumimoji="0" lang="en-US" altLang="ja-JP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kern="0" dirty="0">
                <a:solidFill>
                  <a:prstClr val="black"/>
                </a:solidFill>
                <a:latin typeface="+mn-ea"/>
                <a:ea typeface="+mn-ea"/>
              </a:rPr>
              <a:t>※4</a:t>
            </a:r>
            <a:r>
              <a:rPr kumimoji="0" lang="ja-JP" altLang="en-US" sz="700" kern="0" dirty="0">
                <a:solidFill>
                  <a:prstClr val="black"/>
                </a:solidFill>
                <a:latin typeface="+mn-ea"/>
                <a:ea typeface="+mn-ea"/>
              </a:rPr>
              <a:t>　設計、工事は都整センターによる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発注者支援業務（積算・工事監理）を実施中</a:t>
            </a:r>
            <a:endParaRPr kumimoji="0" lang="en-US" altLang="ja-JP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5031368" y="3381706"/>
            <a:ext cx="6049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委託費＋</a:t>
            </a:r>
          </a:p>
          <a:p>
            <a:r>
              <a:rPr lang="ja-JP" altLang="en-US" sz="800" dirty="0"/>
              <a:t>事務費</a:t>
            </a:r>
            <a:endParaRPr lang="ja-JP" altLang="en-US" sz="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7F65438-541B-530E-5746-A39C403C46EE}"/>
              </a:ext>
            </a:extLst>
          </p:cNvPr>
          <p:cNvSpPr txBox="1"/>
          <p:nvPr/>
        </p:nvSpPr>
        <p:spPr>
          <a:xfrm>
            <a:off x="5996961" y="3381706"/>
            <a:ext cx="716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基本協定＋</a:t>
            </a:r>
          </a:p>
          <a:p>
            <a:r>
              <a:rPr lang="ja-JP" altLang="en-US" sz="800" dirty="0"/>
              <a:t>年度協定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154711C-D910-EEC1-1AC4-477D27B425A8}"/>
              </a:ext>
            </a:extLst>
          </p:cNvPr>
          <p:cNvSpPr txBox="1"/>
          <p:nvPr/>
        </p:nvSpPr>
        <p:spPr>
          <a:xfrm>
            <a:off x="6665556" y="2963788"/>
            <a:ext cx="61796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一括発注</a:t>
            </a:r>
            <a:endParaRPr lang="ja-JP" altLang="en-US" sz="8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3469EEA-1BCB-4083-17B6-EE740BC498AB}"/>
              </a:ext>
            </a:extLst>
          </p:cNvPr>
          <p:cNvSpPr txBox="1"/>
          <p:nvPr/>
        </p:nvSpPr>
        <p:spPr>
          <a:xfrm>
            <a:off x="6732239" y="3501008"/>
            <a:ext cx="20512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①都整センターと市町村と府が基本協定を締結</a:t>
            </a:r>
            <a:endParaRPr lang="en-US" altLang="ja-JP" sz="700" dirty="0"/>
          </a:p>
          <a:p>
            <a:r>
              <a:rPr lang="ja-JP" altLang="en-US" sz="700" dirty="0"/>
              <a:t>②年度毎に年度協定を締結</a:t>
            </a:r>
            <a:endParaRPr lang="en-US" altLang="ja-JP" sz="700" dirty="0"/>
          </a:p>
          <a:p>
            <a:r>
              <a:rPr lang="ja-JP" altLang="en-US" sz="700" dirty="0"/>
              <a:t>③市町村は都整センターへ事務費を負担</a:t>
            </a:r>
          </a:p>
          <a:p>
            <a:r>
              <a:rPr lang="ja-JP" altLang="en-US" sz="700" dirty="0"/>
              <a:t>④都整センターが市町村の業務を一括発注</a:t>
            </a:r>
            <a:endParaRPr lang="ja-JP" altLang="en-US" sz="7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CF064EE0-B79B-1EAB-C992-CB6D5EBB0E18}"/>
              </a:ext>
            </a:extLst>
          </p:cNvPr>
          <p:cNvSpPr/>
          <p:nvPr/>
        </p:nvSpPr>
        <p:spPr>
          <a:xfrm>
            <a:off x="2018171" y="6311653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B2910777-367C-5E20-EE04-A11D6E00E4C9}"/>
              </a:ext>
            </a:extLst>
          </p:cNvPr>
          <p:cNvSpPr/>
          <p:nvPr/>
        </p:nvSpPr>
        <p:spPr>
          <a:xfrm>
            <a:off x="6933565" y="4403005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08F4FC63-6870-9C2D-004C-838791F843CB}"/>
              </a:ext>
            </a:extLst>
          </p:cNvPr>
          <p:cNvSpPr/>
          <p:nvPr/>
        </p:nvSpPr>
        <p:spPr>
          <a:xfrm>
            <a:off x="7628830" y="4239658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1" name="表 18">
            <a:extLst>
              <a:ext uri="{FF2B5EF4-FFF2-40B4-BE49-F238E27FC236}">
                <a16:creationId xmlns:a16="http://schemas.microsoft.com/office/drawing/2014/main" id="{73CCC20C-DDF9-D9BF-4AF8-8E1C392CE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569813"/>
              </p:ext>
            </p:extLst>
          </p:nvPr>
        </p:nvGraphicFramePr>
        <p:xfrm>
          <a:off x="251520" y="2072497"/>
          <a:ext cx="4176000" cy="225451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※4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※4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7ECB13B-2A5E-4A0A-54BC-32740A0FB5E4}"/>
              </a:ext>
            </a:extLst>
          </p:cNvPr>
          <p:cNvSpPr txBox="1"/>
          <p:nvPr/>
        </p:nvSpPr>
        <p:spPr>
          <a:xfrm>
            <a:off x="282713" y="4656529"/>
            <a:ext cx="4104456" cy="503590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u="sng" dirty="0">
                <a:latin typeface="ＭＳ Ｐゴシック"/>
                <a:ea typeface="ＭＳ Ｐゴシック"/>
              </a:rPr>
              <a:t>凡例</a:t>
            </a:r>
            <a:endParaRPr lang="en-US" altLang="ja-JP" sz="7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実施済みの場合：グレーで塗りつぶしてください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実施予定の場合：</a:t>
            </a:r>
            <a:r>
              <a:rPr lang="en-US" altLang="ja-JP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年度以降は緑の枠、</a:t>
            </a:r>
            <a:r>
              <a:rPr lang="en-US" altLang="ja-JP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年度以降は青の枠、</a:t>
            </a:r>
            <a:r>
              <a:rPr lang="en-US" altLang="ja-JP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年度以降は赤の枠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7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94049D-E51B-7246-1101-CC28E06074CC}"/>
              </a:ext>
            </a:extLst>
          </p:cNvPr>
          <p:cNvSpPr/>
          <p:nvPr/>
        </p:nvSpPr>
        <p:spPr>
          <a:xfrm>
            <a:off x="3271941" y="2678389"/>
            <a:ext cx="1150999" cy="860883"/>
          </a:xfrm>
          <a:prstGeom prst="rect">
            <a:avLst/>
          </a:prstGeom>
          <a:noFill/>
          <a:ln w="317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7B32FE9-1AB2-C5C3-52EF-C70434D334E0}"/>
              </a:ext>
            </a:extLst>
          </p:cNvPr>
          <p:cNvSpPr txBox="1"/>
          <p:nvPr/>
        </p:nvSpPr>
        <p:spPr>
          <a:xfrm>
            <a:off x="5279357" y="3910759"/>
            <a:ext cx="134983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（</a:t>
            </a:r>
            <a:r>
              <a:rPr lang="en-US" altLang="ja-JP" sz="800" dirty="0"/>
              <a:t>41</a:t>
            </a:r>
            <a:r>
              <a:rPr lang="ja-JP" altLang="en-US" sz="800" dirty="0"/>
              <a:t>市町村が参画）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7B83B4A-8877-9165-7C0D-CBF4C4073AC0}"/>
              </a:ext>
            </a:extLst>
          </p:cNvPr>
          <p:cNvSpPr txBox="1"/>
          <p:nvPr/>
        </p:nvSpPr>
        <p:spPr>
          <a:xfrm>
            <a:off x="7086036" y="2591353"/>
            <a:ext cx="187204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 dirty="0"/>
              <a:t>※</a:t>
            </a:r>
            <a:r>
              <a:rPr lang="ja-JP" altLang="en-US" sz="700" dirty="0"/>
              <a:t>　事務局：大阪府（７土木事務所）</a:t>
            </a:r>
            <a:endParaRPr lang="en-US" altLang="ja-JP" sz="700" dirty="0"/>
          </a:p>
          <a:p>
            <a:r>
              <a:rPr lang="ja-JP" altLang="en-US" sz="700" dirty="0"/>
              <a:t>　　 構成員：府内</a:t>
            </a:r>
            <a:r>
              <a:rPr lang="en-US" altLang="ja-JP" sz="700" dirty="0"/>
              <a:t>41</a:t>
            </a:r>
            <a:r>
              <a:rPr lang="ja-JP" altLang="en-US" sz="700" dirty="0"/>
              <a:t>市町村（政令市除く）</a:t>
            </a:r>
            <a:endParaRPr lang="en-US" altLang="ja-JP" sz="700" dirty="0"/>
          </a:p>
          <a:p>
            <a:r>
              <a:rPr lang="ja-JP" altLang="en-US" sz="700" dirty="0"/>
              <a:t>      設置：</a:t>
            </a:r>
            <a:r>
              <a:rPr lang="en-US" altLang="ja-JP" sz="700" dirty="0"/>
              <a:t>H26.11.25</a:t>
            </a:r>
            <a:r>
              <a:rPr lang="ja-JP" altLang="en-US" sz="700" dirty="0"/>
              <a:t>～</a:t>
            </a:r>
            <a:r>
              <a:rPr lang="en-US" altLang="ja-JP" sz="700" dirty="0"/>
              <a:t>H27.3.26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BC631F9-1F5F-3631-BB78-DA583D06BA20}"/>
              </a:ext>
            </a:extLst>
          </p:cNvPr>
          <p:cNvSpPr txBox="1"/>
          <p:nvPr/>
        </p:nvSpPr>
        <p:spPr>
          <a:xfrm>
            <a:off x="4974682" y="2290606"/>
            <a:ext cx="35999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・平成</a:t>
            </a:r>
            <a:r>
              <a:rPr lang="en-US" altLang="ja-JP" sz="700" dirty="0"/>
              <a:t>27</a:t>
            </a:r>
            <a:r>
              <a:rPr lang="ja-JP" altLang="en-US" sz="700" dirty="0"/>
              <a:t>年度から実施</a:t>
            </a:r>
          </a:p>
          <a:p>
            <a:r>
              <a:rPr lang="ja-JP" altLang="en-US" sz="700" dirty="0"/>
              <a:t>・対象施設：橋梁・トンネル・コンクリート構造物・道路附属物（照明・標識）</a:t>
            </a:r>
            <a:endParaRPr lang="en-US" altLang="ja-JP" sz="700" dirty="0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0134AB70-C833-F0A7-CF1F-0F19EDEB852B}"/>
              </a:ext>
            </a:extLst>
          </p:cNvPr>
          <p:cNvSpPr txBox="1"/>
          <p:nvPr/>
        </p:nvSpPr>
        <p:spPr>
          <a:xfrm>
            <a:off x="3696344" y="2500633"/>
            <a:ext cx="3600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00" dirty="0">
                <a:solidFill>
                  <a:srgbClr val="FFC000"/>
                </a:solidFill>
                <a:latin typeface="+mn-ea"/>
                <a:ea typeface="+mn-ea"/>
              </a:rPr>
              <a:t>※3</a:t>
            </a:r>
            <a:endParaRPr kumimoji="1" lang="ja-JP" altLang="en-US" sz="700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763D6D84-ACE8-6197-94A3-59BC60640798}"/>
              </a:ext>
            </a:extLst>
          </p:cNvPr>
          <p:cNvSpPr txBox="1"/>
          <p:nvPr/>
        </p:nvSpPr>
        <p:spPr>
          <a:xfrm>
            <a:off x="3001925" y="3360536"/>
            <a:ext cx="3600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solidFill>
                  <a:srgbClr val="00B050"/>
                </a:solidFill>
                <a:latin typeface="+mn-ea"/>
                <a:ea typeface="+mn-ea"/>
              </a:rPr>
              <a:t>※2</a:t>
            </a:r>
            <a:endParaRPr kumimoji="1" lang="ja-JP" altLang="en-US" sz="700" dirty="0">
              <a:solidFill>
                <a:srgbClr val="00B050"/>
              </a:solidFill>
              <a:latin typeface="+mn-ea"/>
              <a:ea typeface="+mn-ea"/>
            </a:endParaRPr>
          </a:p>
        </p:txBody>
      </p:sp>
      <p:sp>
        <p:nvSpPr>
          <p:cNvPr id="43" name="楕円 42">
            <a:extLst>
              <a:ext uri="{FF2B5EF4-FFF2-40B4-BE49-F238E27FC236}">
                <a16:creationId xmlns:a16="http://schemas.microsoft.com/office/drawing/2014/main" id="{46DDB6AD-F26C-0926-DD38-566844C2CE82}"/>
              </a:ext>
            </a:extLst>
          </p:cNvPr>
          <p:cNvSpPr/>
          <p:nvPr/>
        </p:nvSpPr>
        <p:spPr>
          <a:xfrm>
            <a:off x="2018171" y="6478279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E7A2A4C6-60B1-ECD3-7B8C-9B546DAB98FA}"/>
              </a:ext>
            </a:extLst>
          </p:cNvPr>
          <p:cNvCxnSpPr>
            <a:cxnSpLocks/>
          </p:cNvCxnSpPr>
          <p:nvPr/>
        </p:nvCxnSpPr>
        <p:spPr>
          <a:xfrm flipV="1">
            <a:off x="5898672" y="3367986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A05117D-6C8B-69CE-ECAC-A8FD6A7A5A2C}"/>
              </a:ext>
            </a:extLst>
          </p:cNvPr>
          <p:cNvSpPr/>
          <p:nvPr/>
        </p:nvSpPr>
        <p:spPr>
          <a:xfrm>
            <a:off x="2709740" y="3333342"/>
            <a:ext cx="557503" cy="209460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35798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12805</TotalTime>
  <Words>604</Words>
  <Application>Microsoft Office PowerPoint</Application>
  <PresentationFormat>画面に合わせる (4:3)</PresentationFormat>
  <Paragraphs>99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399</cp:revision>
  <cp:lastPrinted>2026-03-16T10:08:09Z</cp:lastPrinted>
  <dcterms:created xsi:type="dcterms:W3CDTF">2007-11-06T12:19:33Z</dcterms:created>
  <dcterms:modified xsi:type="dcterms:W3CDTF">2026-03-26T02:27:32Z</dcterms:modified>
</cp:coreProperties>
</file>